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9" r:id="rId5"/>
    <p:sldId id="258" r:id="rId6"/>
    <p:sldId id="263" r:id="rId7"/>
    <p:sldId id="260" r:id="rId8"/>
    <p:sldId id="267" r:id="rId9"/>
    <p:sldId id="268" r:id="rId10"/>
    <p:sldId id="269" r:id="rId11"/>
    <p:sldId id="261" r:id="rId12"/>
    <p:sldId id="262" r:id="rId13"/>
    <p:sldId id="264" r:id="rId14"/>
    <p:sldId id="265" r:id="rId15"/>
    <p:sldId id="26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CFA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846CE7D5-CF57-46EF-B807-FDD0502418D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846CE7D5-CF57-46EF-B807-FDD0502418D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846CE7D5-CF57-46EF-B807-FDD0502418D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846CE7D5-CF57-46EF-B807-FDD0502418D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846CE7D5-CF57-46EF-B807-FDD0502418D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846CE7D5-CF57-46EF-B807-FDD0502418D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846CE7D5-CF57-46EF-B807-FDD0502418D4}"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846CE7D5-CF57-46EF-B807-FDD0502418D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846CE7D5-CF57-46EF-B807-FDD0502418D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846CE7D5-CF57-46EF-B807-FDD0502418D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hyperlink" Target="https://creativecommons.org/licenses/by/3.0/" TargetMode="External"/><Relationship Id="rId2" Type="http://schemas.openxmlformats.org/officeDocument/2006/relationships/hyperlink" Target="http://www.punditcafe.com/science/types-of-natural-disasters-examples/" TargetMode="Externa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jpeg"/></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hyperlink" Target="https://creativecommons.org/licenses/by-sa/3.0/" TargetMode="External"/><Relationship Id="rId3" Type="http://schemas.openxmlformats.org/officeDocument/2006/relationships/hyperlink" Target="https://www.climate-lab-book.ac.uk/2017/volcano-reveals/" TargetMode="External"/><Relationship Id="rId2" Type="http://schemas.openxmlformats.org/officeDocument/2006/relationships/image" Target="../media/image16.jpeg"/><Relationship Id="rId1" Type="http://schemas.openxmlformats.org/officeDocument/2006/relationships/image" Target="../media/image15.jpe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hyperlink" Target="https://creativecommons.org/licenses/by-nc-nd/3.0/" TargetMode="External"/><Relationship Id="rId2" Type="http://schemas.openxmlformats.org/officeDocument/2006/relationships/hyperlink" Target="https://www.actuaries.digital/2018/02/06/how-do-we-fund-future-resilience-from-natural-disasters/" TargetMode="External"/><Relationship Id="rId1" Type="http://schemas.openxmlformats.org/officeDocument/2006/relationships/image" Target="../media/image17.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jpe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hyperlink" Target="https://creativecommons.org/licenses/by-sa/3.0/" TargetMode="External"/><Relationship Id="rId2" Type="http://schemas.openxmlformats.org/officeDocument/2006/relationships/hyperlink" Target="https://blogs.lse.ac.uk/lti/2015/01/23/data-management-data-protection-and-research-ethics-drop-in-sessions/" TargetMode="External"/><Relationship Id="rId1" Type="http://schemas.openxmlformats.org/officeDocument/2006/relationships/image" Target="../media/image19.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jpeg"/><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hyperlink" Target="https://creativecommons.org/licenses/by/3.0/" TargetMode="External"/><Relationship Id="rId2" Type="http://schemas.openxmlformats.org/officeDocument/2006/relationships/hyperlink" Target="https://www.tasnimnews.com/en/news/2017/12/05/1592950/growing-wildfire-threatens-hundreds-of-homes-north-of-los-angeles" TargetMode="External"/><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hyperlink" Target="https://creativecommons.org/licenses/by-sa/3.0/" TargetMode="External"/><Relationship Id="rId2" Type="http://schemas.openxmlformats.org/officeDocument/2006/relationships/hyperlink" Target="https://commons.wikimedia.org/wiki/File:Amazing-natural-disasters.jpg" TargetMode="External"/><Relationship Id="rId1" Type="http://schemas.openxmlformats.org/officeDocument/2006/relationships/image" Target="../media/image5.jpeg"/></Relationships>
</file>

<file path=ppt/slides/_rels/slide5.xml.rels><?xml version="1.0" encoding="UTF-8" standalone="yes"?>
<Relationships xmlns="http://schemas.openxmlformats.org/package/2006/relationships"><Relationship Id="rId9" Type="http://schemas.openxmlformats.org/officeDocument/2006/relationships/hyperlink" Target="https://creativecommons.org/licenses/by-nc-sa/3.0/" TargetMode="External"/><Relationship Id="rId8" Type="http://schemas.openxmlformats.org/officeDocument/2006/relationships/hyperlink" Target="http://www.brusheezy.com/brushes/1464-lightning-brushes" TargetMode="External"/><Relationship Id="rId7" Type="http://schemas.openxmlformats.org/officeDocument/2006/relationships/hyperlink" Target="https://www.emerald.com/insight/publication/issn/0965-3562" TargetMode="External"/><Relationship Id="rId6" Type="http://schemas.openxmlformats.org/officeDocument/2006/relationships/hyperlink" Target="https://www.emerald.com/insight/search?q=Marc%20Mueller" TargetMode="External"/><Relationship Id="rId5" Type="http://schemas.openxmlformats.org/officeDocument/2006/relationships/hyperlink" Target="https://www.emerald.com/insight/search?q=Stefan%20Senitz" TargetMode="External"/><Relationship Id="rId4" Type="http://schemas.openxmlformats.org/officeDocument/2006/relationships/hyperlink" Target="https://www.emerald.com/insight/search?q=Fritz%20Gehbauer" TargetMode="External"/><Relationship Id="rId3" Type="http://schemas.openxmlformats.org/officeDocument/2006/relationships/hyperlink" Target="https://www.emerald.com/insight/search?q=Tun%20Lin%20Moe" TargetMode="External"/><Relationship Id="rId2" Type="http://schemas.openxmlformats.org/officeDocument/2006/relationships/hyperlink" Target="https://ieeexplore.ieee.org/xpl/conhome/7147630/proceeding" TargetMode="External"/><Relationship Id="rId10" Type="http://schemas.openxmlformats.org/officeDocument/2006/relationships/slideLayout" Target="../slideLayouts/slideLayout2.xml"/><Relationship Id="rId1"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6"/>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p:cNvPicPr>
            <a:picLocks noChangeAspect="1"/>
          </p:cNvPicPr>
          <p:nvPr/>
        </p:nvPicPr>
        <p:blipFill rotWithShape="1">
          <a:blip r:embed="rId1"/>
          <a:srcRect b="18478"/>
          <a:stretch>
            <a:fillRect/>
          </a:stretch>
        </p:blipFill>
        <p:spPr>
          <a:xfrm>
            <a:off x="-3047" y="10"/>
            <a:ext cx="12191999" cy="6857990"/>
          </a:xfrm>
          <a:prstGeom prst="rect">
            <a:avLst/>
          </a:prstGeom>
        </p:spPr>
      </p:pic>
      <p:sp>
        <p:nvSpPr>
          <p:cNvPr id="20" name="Rectangle 18"/>
          <p:cNvSpPr>
            <a:spLocks noGrp="1" noRot="1" noChangeAspect="1" noMove="1" noResize="1" noEditPoints="1" noAdjustHandles="1" noChangeArrowheads="1" noChangeShapeType="1" noTextEdit="1"/>
          </p:cNvSpPr>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911225" y="183515"/>
            <a:ext cx="10058400" cy="2693670"/>
          </a:xfrm>
          <a:effectLst>
            <a:outerShdw blurRad="50800" dist="38100" dir="2700000" algn="tl" rotWithShape="0">
              <a:prstClr val="black">
                <a:alpha val="40000"/>
              </a:prstClr>
            </a:outerShdw>
          </a:effectLst>
        </p:spPr>
        <p:txBody>
          <a:bodyPr>
            <a:normAutofit/>
          </a:bodyPr>
          <a:lstStyle/>
          <a:p>
            <a:r>
              <a:rPr lang="en-US" sz="5200" b="1">
                <a:solidFill>
                  <a:srgbClr val="FFFFFF"/>
                </a:solidFill>
              </a:rPr>
              <a:t>AI-Based Natural Disaster Intensity Analysis </a:t>
            </a:r>
            <a:endParaRPr lang="en-US" sz="5200" b="1">
              <a:solidFill>
                <a:srgbClr val="FFFFFF"/>
              </a:solidFill>
              <a:cs typeface="Calibri Light" panose="020F0302020204030204"/>
            </a:endParaRPr>
          </a:p>
        </p:txBody>
      </p:sp>
      <p:sp>
        <p:nvSpPr>
          <p:cNvPr id="5" name="TextBox 4"/>
          <p:cNvSpPr txBox="1"/>
          <p:nvPr/>
        </p:nvSpPr>
        <p:spPr>
          <a:xfrm>
            <a:off x="9987708" y="6657945"/>
            <a:ext cx="220124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2"/>
              </a:rPr>
              <a:t>This Photo</a:t>
            </a:r>
            <a:r>
              <a:rPr lang="en-US" sz="700">
                <a:solidFill>
                  <a:srgbClr val="FFFFFF"/>
                </a:solidFill>
              </a:rPr>
              <a:t> by Unknown author is licensed under </a:t>
            </a:r>
            <a:r>
              <a:rPr lang="en-US" sz="700">
                <a:solidFill>
                  <a:srgbClr val="FFFFFF"/>
                </a:solidFill>
                <a:hlinkClick r:id="rId3"/>
              </a:rPr>
              <a:t>CC BY</a:t>
            </a:r>
            <a:r>
              <a:rPr lang="en-US" sz="700">
                <a:solidFill>
                  <a:srgbClr val="FFFFFF"/>
                </a:solidFill>
              </a:rPr>
              <a:t>.</a:t>
            </a:r>
            <a:endParaRPr lang="en-US" sz="700">
              <a:solidFill>
                <a:srgbClr val="FFFFFF"/>
              </a:solidFill>
            </a:endParaRPr>
          </a:p>
        </p:txBody>
      </p:sp>
      <p:sp>
        <p:nvSpPr>
          <p:cNvPr id="6" name="Text Box 5"/>
          <p:cNvSpPr txBox="1"/>
          <p:nvPr/>
        </p:nvSpPr>
        <p:spPr>
          <a:xfrm>
            <a:off x="7735570" y="3870325"/>
            <a:ext cx="6430645" cy="2613660"/>
          </a:xfrm>
          <a:prstGeom prst="rect">
            <a:avLst/>
          </a:prstGeom>
          <a:noFill/>
        </p:spPr>
        <p:txBody>
          <a:bodyPr wrap="square" rtlCol="0">
            <a:spAutoFit/>
          </a:bodyPr>
          <a:p>
            <a:r>
              <a:rPr lang="en-IN" altLang="en-US" sz="2800" b="1" u="sng">
                <a:solidFill>
                  <a:schemeClr val="bg1"/>
                </a:solidFill>
              </a:rPr>
              <a:t>Team members:</a:t>
            </a:r>
            <a:endParaRPr lang="en-IN" altLang="en-US" sz="2800" b="1" u="sng">
              <a:solidFill>
                <a:schemeClr val="bg1"/>
              </a:solidFill>
            </a:endParaRPr>
          </a:p>
          <a:p>
            <a:endParaRPr lang="en-IN" altLang="en-US" sz="2800" b="1" u="sng">
              <a:solidFill>
                <a:schemeClr val="bg1"/>
              </a:solidFill>
            </a:endParaRPr>
          </a:p>
          <a:p>
            <a:pPr algn="l">
              <a:lnSpc>
                <a:spcPct val="120000"/>
              </a:lnSpc>
            </a:pPr>
            <a:r>
              <a:rPr lang="en-IN" altLang="en-US" b="1">
                <a:solidFill>
                  <a:schemeClr val="bg1"/>
                </a:solidFill>
                <a:latin typeface="Microsoft YaHei" panose="020B0503020204020204" charset="-122"/>
                <a:ea typeface="Microsoft YaHei" panose="020B0503020204020204" charset="-122"/>
              </a:rPr>
              <a:t>Koushik.Rachaputi</a:t>
            </a:r>
            <a:endParaRPr lang="en-IN" altLang="en-US" b="1">
              <a:solidFill>
                <a:schemeClr val="bg1"/>
              </a:solidFill>
              <a:latin typeface="Microsoft YaHei" panose="020B0503020204020204" charset="-122"/>
              <a:ea typeface="Microsoft YaHei" panose="020B0503020204020204" charset="-122"/>
            </a:endParaRPr>
          </a:p>
          <a:p>
            <a:pPr algn="l">
              <a:lnSpc>
                <a:spcPct val="120000"/>
              </a:lnSpc>
            </a:pPr>
            <a:r>
              <a:rPr lang="en-IN" altLang="en-US" b="1">
                <a:solidFill>
                  <a:schemeClr val="bg1"/>
                </a:solidFill>
                <a:latin typeface="Microsoft YaHei" panose="020B0503020204020204" charset="-122"/>
                <a:ea typeface="Microsoft YaHei" panose="020B0503020204020204" charset="-122"/>
              </a:rPr>
              <a:t>Abhishikth.Aryasomayajula</a:t>
            </a:r>
            <a:endParaRPr lang="en-IN" altLang="en-US" b="1">
              <a:solidFill>
                <a:schemeClr val="bg1"/>
              </a:solidFill>
              <a:latin typeface="Microsoft YaHei" panose="020B0503020204020204" charset="-122"/>
              <a:ea typeface="Microsoft YaHei" panose="020B0503020204020204" charset="-122"/>
            </a:endParaRPr>
          </a:p>
          <a:p>
            <a:pPr algn="l">
              <a:lnSpc>
                <a:spcPct val="120000"/>
              </a:lnSpc>
            </a:pPr>
            <a:r>
              <a:rPr lang="en-IN" altLang="en-US" b="1">
                <a:solidFill>
                  <a:schemeClr val="bg1"/>
                </a:solidFill>
                <a:latin typeface="Microsoft YaHei" panose="020B0503020204020204" charset="-122"/>
                <a:ea typeface="Microsoft YaHei" panose="020B0503020204020204" charset="-122"/>
              </a:rPr>
              <a:t>Doma.Pratheek</a:t>
            </a:r>
            <a:endParaRPr lang="en-IN" altLang="en-US" b="1">
              <a:solidFill>
                <a:schemeClr val="bg1"/>
              </a:solidFill>
              <a:latin typeface="Microsoft YaHei" panose="020B0503020204020204" charset="-122"/>
              <a:ea typeface="Microsoft YaHei" panose="020B0503020204020204" charset="-122"/>
            </a:endParaRPr>
          </a:p>
          <a:p>
            <a:pPr algn="l">
              <a:lnSpc>
                <a:spcPct val="120000"/>
              </a:lnSpc>
            </a:pPr>
            <a:r>
              <a:rPr lang="en-IN" altLang="en-US" b="1">
                <a:solidFill>
                  <a:schemeClr val="bg1"/>
                </a:solidFill>
                <a:latin typeface="Microsoft YaHei" panose="020B0503020204020204" charset="-122"/>
                <a:ea typeface="Microsoft YaHei" panose="020B0503020204020204" charset="-122"/>
              </a:rPr>
              <a:t>Varun.Bukkala</a:t>
            </a:r>
            <a:endParaRPr lang="en-IN" altLang="en-US" b="1">
              <a:solidFill>
                <a:schemeClr val="bg1"/>
              </a:solidFill>
              <a:latin typeface="Microsoft YaHei" panose="020B0503020204020204" charset="-122"/>
              <a:ea typeface="Microsoft YaHei" panose="020B0503020204020204" charset="-122"/>
            </a:endParaRPr>
          </a:p>
          <a:p>
            <a:pPr algn="l">
              <a:lnSpc>
                <a:spcPct val="120000"/>
              </a:lnSpc>
            </a:pPr>
            <a:r>
              <a:rPr lang="en-IN" altLang="en-US" b="1">
                <a:solidFill>
                  <a:schemeClr val="bg1"/>
                </a:solidFill>
                <a:latin typeface="Microsoft YaHei" panose="020B0503020204020204" charset="-122"/>
                <a:ea typeface="Microsoft YaHei" panose="020B0503020204020204" charset="-122"/>
              </a:rPr>
              <a:t>Sathwik.Golla</a:t>
            </a:r>
            <a:endParaRPr lang="en-IN" altLang="en-US" b="1">
              <a:solidFill>
                <a:schemeClr val="bg1"/>
              </a:solidFill>
              <a:latin typeface="Microsoft YaHei" panose="020B0503020204020204" charset="-122"/>
              <a:ea typeface="Microsoft YaHei" panose="020B0503020204020204" charset="-122"/>
            </a:endParaRPr>
          </a:p>
        </p:txBody>
      </p:sp>
      <p:sp>
        <p:nvSpPr>
          <p:cNvPr id="8" name="Text Box 7"/>
          <p:cNvSpPr txBox="1"/>
          <p:nvPr/>
        </p:nvSpPr>
        <p:spPr>
          <a:xfrm>
            <a:off x="1255395" y="4260215"/>
            <a:ext cx="3184525" cy="1076325"/>
          </a:xfrm>
          <a:prstGeom prst="rect">
            <a:avLst/>
          </a:prstGeom>
          <a:noFill/>
        </p:spPr>
        <p:txBody>
          <a:bodyPr wrap="square" rtlCol="0">
            <a:spAutoFit/>
          </a:bodyPr>
          <a:p>
            <a:pPr algn="l"/>
            <a:r>
              <a:rPr lang="en-IN" altLang="en-US" sz="3200" b="1" u="sng">
                <a:solidFill>
                  <a:schemeClr val="bg1"/>
                </a:solidFill>
                <a:latin typeface="Malgun Gothic" panose="020B0503020000020004" charset="-127"/>
                <a:ea typeface="Malgun Gothic" panose="020B0503020000020004" charset="-127"/>
              </a:rPr>
              <a:t>Team Name:</a:t>
            </a:r>
            <a:endParaRPr lang="en-IN" altLang="en-US" sz="3200" b="1" u="sng">
              <a:solidFill>
                <a:schemeClr val="bg1"/>
              </a:solidFill>
              <a:latin typeface="Malgun Gothic" panose="020B0503020000020004" charset="-127"/>
              <a:ea typeface="Malgun Gothic" panose="020B0503020000020004" charset="-127"/>
            </a:endParaRPr>
          </a:p>
          <a:p>
            <a:pPr algn="ctr"/>
            <a:r>
              <a:rPr lang="en-IN" altLang="en-US" sz="3200" b="1">
                <a:solidFill>
                  <a:schemeClr val="bg1"/>
                </a:solidFill>
                <a:latin typeface="Microsoft YaHei UI" panose="020B0503020204020204" charset="-122"/>
                <a:ea typeface="Microsoft YaHei UI" panose="020B0503020204020204" charset="-122"/>
              </a:rPr>
              <a:t>Four Feathers</a:t>
            </a:r>
            <a:endParaRPr lang="en-IN" altLang="en-US" sz="3200" b="1">
              <a:solidFill>
                <a:schemeClr val="bg1"/>
              </a:solidFill>
              <a:latin typeface="Microsoft YaHei UI" panose="020B0503020204020204" charset="-122"/>
              <a:ea typeface="Microsoft YaHei UI" panose="020B050302020402020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p:cNvSpPr>
            <a:spLocks noGrp="1" noRot="1" noChangeAspect="1" noMove="1" noResize="1" noEditPoints="1" noAdjustHandles="1" noChangeArrowheads="1" noChangeShapeType="1" noTextEdit="1"/>
          </p:cNvSpPr>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p:cNvPicPr>
            <a:picLocks noChangeAspect="1"/>
          </p:cNvPicPr>
          <p:nvPr/>
        </p:nvPicPr>
        <p:blipFill rotWithShape="1">
          <a:blip r:embed="rId1">
            <a:alphaModFix amt="35000"/>
          </a:blip>
          <a:srcRect t="1835" b="23165"/>
          <a:stretch>
            <a:fillRect/>
          </a:stretch>
        </p:blipFill>
        <p:spPr>
          <a:xfrm>
            <a:off x="20" y="1"/>
            <a:ext cx="12191980" cy="6857999"/>
          </a:xfrm>
          <a:prstGeom prst="rect">
            <a:avLst/>
          </a:prstGeom>
        </p:spPr>
      </p:pic>
      <p:sp>
        <p:nvSpPr>
          <p:cNvPr id="2" name="Title 1"/>
          <p:cNvSpPr>
            <a:spLocks noGrp="1"/>
          </p:cNvSpPr>
          <p:nvPr>
            <p:ph type="title"/>
          </p:nvPr>
        </p:nvSpPr>
        <p:spPr>
          <a:xfrm>
            <a:off x="838201" y="1065862"/>
            <a:ext cx="3313164" cy="4726276"/>
          </a:xfrm>
        </p:spPr>
        <p:txBody>
          <a:bodyPr>
            <a:normAutofit/>
          </a:bodyPr>
          <a:lstStyle/>
          <a:p>
            <a:pPr algn="r"/>
            <a:r>
              <a:rPr lang="en-US" sz="4000">
                <a:solidFill>
                  <a:srgbClr val="FFFFFF"/>
                </a:solidFill>
                <a:cs typeface="Calibri Light" panose="020F0302020204030204"/>
              </a:rPr>
              <a:t>Hardware and Software Specification's</a:t>
            </a:r>
            <a:endParaRPr lang="en-US" sz="4000">
              <a:solidFill>
                <a:srgbClr val="FFFFFF"/>
              </a:solidFill>
            </a:endParaRPr>
          </a:p>
        </p:txBody>
      </p:sp>
      <p:cxnSp>
        <p:nvCxnSpPr>
          <p:cNvPr id="39" name="Straight Connector 38"/>
          <p:cNvCxnSpPr>
            <a:cxnSpLocks noGrp="1" noRot="1" noChangeAspect="1" noMove="1" noResize="1" noEditPoints="1" noAdjustHandles="1" noChangeArrowheads="1" noChangeShapeType="1"/>
          </p:cNvCxnSpPr>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9" name="Content Placeholder 8"/>
          <p:cNvSpPr>
            <a:spLocks noGrp="1"/>
          </p:cNvSpPr>
          <p:nvPr>
            <p:ph idx="1"/>
          </p:nvPr>
        </p:nvSpPr>
        <p:spPr>
          <a:xfrm>
            <a:off x="4792141" y="317605"/>
            <a:ext cx="7452628" cy="6460650"/>
          </a:xfrm>
        </p:spPr>
        <p:txBody>
          <a:bodyPr vert="horz" lIns="91440" tIns="45720" rIns="91440" bIns="45720" rtlCol="0" anchor="ctr">
            <a:normAutofit/>
          </a:bodyPr>
          <a:lstStyle/>
          <a:p>
            <a:pPr marL="0" indent="0">
              <a:buNone/>
            </a:pPr>
            <a:r>
              <a:rPr lang="en-US" sz="2200" u="sng">
                <a:solidFill>
                  <a:srgbClr val="FFFFFF"/>
                </a:solidFill>
                <a:cs typeface="Calibri" panose="020F0502020204030204"/>
              </a:rPr>
              <a:t>Software Requirements:</a:t>
            </a:r>
            <a:endParaRPr lang="en-US" sz="2200" u="sng">
              <a:solidFill>
                <a:srgbClr val="FFFFFF"/>
              </a:solidFill>
              <a:cs typeface="Calibri" panose="020F0502020204030204"/>
            </a:endParaRPr>
          </a:p>
          <a:p>
            <a:r>
              <a:rPr lang="en-US" sz="2200">
                <a:solidFill>
                  <a:srgbClr val="FFFFFF"/>
                </a:solidFill>
                <a:cs typeface="Calibri" panose="020F0502020204030204"/>
              </a:rPr>
              <a:t>Python ( 3.7 or older )</a:t>
            </a:r>
            <a:endParaRPr lang="en-US" sz="2200">
              <a:solidFill>
                <a:srgbClr val="FFFFFF"/>
              </a:solidFill>
              <a:cs typeface="Calibri" panose="020F0502020204030204"/>
            </a:endParaRPr>
          </a:p>
          <a:p>
            <a:r>
              <a:rPr lang="en-US" sz="2200">
                <a:solidFill>
                  <a:srgbClr val="FFFFFF"/>
                </a:solidFill>
                <a:cs typeface="Calibri" panose="020F0502020204030204"/>
              </a:rPr>
              <a:t>Anaconda Prompt</a:t>
            </a:r>
            <a:endParaRPr lang="en-US" sz="2200">
              <a:solidFill>
                <a:srgbClr val="FFFFFF"/>
              </a:solidFill>
              <a:cs typeface="Calibri" panose="020F0502020204030204"/>
            </a:endParaRPr>
          </a:p>
          <a:p>
            <a:r>
              <a:rPr lang="en-US" sz="2200">
                <a:solidFill>
                  <a:srgbClr val="FFFFFF"/>
                </a:solidFill>
                <a:cs typeface="Calibri" panose="020F0502020204030204"/>
              </a:rPr>
              <a:t>Jupyter Notebook</a:t>
            </a:r>
            <a:endParaRPr lang="en-US" sz="2200">
              <a:solidFill>
                <a:srgbClr val="FFFFFF"/>
              </a:solidFill>
              <a:cs typeface="Calibri" panose="020F0502020204030204"/>
            </a:endParaRPr>
          </a:p>
          <a:p>
            <a:r>
              <a:rPr lang="en-US" sz="2200">
                <a:solidFill>
                  <a:srgbClr val="FFFFFF"/>
                </a:solidFill>
                <a:cs typeface="Calibri" panose="020F0502020204030204"/>
              </a:rPr>
              <a:t>OpenCV</a:t>
            </a:r>
            <a:endParaRPr lang="en-US" sz="2200">
              <a:solidFill>
                <a:srgbClr val="FFFFFF"/>
              </a:solidFill>
              <a:cs typeface="Calibri" panose="020F0502020204030204"/>
            </a:endParaRPr>
          </a:p>
          <a:p>
            <a:r>
              <a:rPr lang="en-US" sz="2200">
                <a:solidFill>
                  <a:srgbClr val="FFFFFF"/>
                </a:solidFill>
                <a:cs typeface="Calibri" panose="020F0502020204030204"/>
              </a:rPr>
              <a:t>CNN</a:t>
            </a:r>
            <a:endParaRPr lang="en-US" sz="2200">
              <a:solidFill>
                <a:srgbClr val="FFFFFF"/>
              </a:solidFill>
              <a:cs typeface="Calibri" panose="020F0502020204030204"/>
            </a:endParaRPr>
          </a:p>
          <a:p>
            <a:r>
              <a:rPr lang="en-US" sz="2200">
                <a:solidFill>
                  <a:srgbClr val="FFFFFF"/>
                </a:solidFill>
                <a:cs typeface="Calibri" panose="020F0502020204030204"/>
              </a:rPr>
              <a:t>Keras</a:t>
            </a:r>
            <a:endParaRPr lang="en-US" sz="2200">
              <a:solidFill>
                <a:srgbClr val="FFFFFF"/>
              </a:solidFill>
              <a:cs typeface="Calibri" panose="020F0502020204030204"/>
            </a:endParaRPr>
          </a:p>
          <a:p>
            <a:r>
              <a:rPr lang="en-US" sz="2200">
                <a:solidFill>
                  <a:srgbClr val="FFFFFF"/>
                </a:solidFill>
                <a:cs typeface="Calibri" panose="020F0502020204030204"/>
              </a:rPr>
              <a:t>TensorFlow</a:t>
            </a:r>
            <a:endParaRPr lang="en-US" sz="2200">
              <a:solidFill>
                <a:srgbClr val="FFFFFF"/>
              </a:solidFill>
              <a:cs typeface="Calibri" panose="020F0502020204030204"/>
            </a:endParaRPr>
          </a:p>
          <a:p>
            <a:r>
              <a:rPr lang="en-US" sz="2200">
                <a:solidFill>
                  <a:srgbClr val="FFFFFF"/>
                </a:solidFill>
                <a:cs typeface="Calibri" panose="020F0502020204030204"/>
              </a:rPr>
              <a:t>Flask</a:t>
            </a:r>
            <a:endParaRPr lang="en-US" sz="2200">
              <a:solidFill>
                <a:srgbClr val="FFFFFF"/>
              </a:solidFill>
              <a:cs typeface="Calibri" panose="020F0502020204030204"/>
            </a:endParaRPr>
          </a:p>
          <a:p>
            <a:pPr marL="0" indent="0">
              <a:buNone/>
            </a:pPr>
            <a:r>
              <a:rPr lang="en-US" sz="2200" u="sng">
                <a:solidFill>
                  <a:srgbClr val="FFFFFF"/>
                </a:solidFill>
                <a:ea typeface="+mn-lt"/>
                <a:cs typeface="+mn-lt"/>
              </a:rPr>
              <a:t>Hardware Requirements :</a:t>
            </a:r>
            <a:endParaRPr lang="en-US" sz="2200" u="sng">
              <a:solidFill>
                <a:srgbClr val="FFFFFF"/>
              </a:solidFill>
              <a:ea typeface="+mn-lt"/>
              <a:cs typeface="+mn-lt"/>
            </a:endParaRPr>
          </a:p>
          <a:p>
            <a:r>
              <a:rPr lang="en-US" sz="2200">
                <a:solidFill>
                  <a:srgbClr val="FFFFFF"/>
                </a:solidFill>
                <a:ea typeface="+mn-lt"/>
                <a:cs typeface="+mn-lt"/>
              </a:rPr>
              <a:t>Processor: Minimum 1 GHz; Recommended 2GHz or more.</a:t>
            </a:r>
            <a:endParaRPr lang="en-US" sz="2200">
              <a:solidFill>
                <a:srgbClr val="FFFFFF"/>
              </a:solidFill>
              <a:cs typeface="Calibri" panose="020F0502020204030204"/>
            </a:endParaRPr>
          </a:p>
          <a:p>
            <a:r>
              <a:rPr lang="en-US" sz="2200">
                <a:solidFill>
                  <a:srgbClr val="FFFFFF"/>
                </a:solidFill>
                <a:ea typeface="+mn-lt"/>
                <a:cs typeface="+mn-lt"/>
              </a:rPr>
              <a:t>Ethernet connection (LAN) OR a wireless adapter (Wi-Fi)</a:t>
            </a:r>
            <a:endParaRPr lang="en-US" sz="2200">
              <a:solidFill>
                <a:srgbClr val="FFFFFF"/>
              </a:solidFill>
              <a:cs typeface="Calibri" panose="020F0502020204030204"/>
            </a:endParaRPr>
          </a:p>
          <a:p>
            <a:r>
              <a:rPr lang="en-US" sz="2200">
                <a:solidFill>
                  <a:srgbClr val="FFFFFF"/>
                </a:solidFill>
                <a:ea typeface="+mn-lt"/>
                <a:cs typeface="+mn-lt"/>
              </a:rPr>
              <a:t>Hard Drive: Minimum 32 GB; Recommended 64 GB or more.</a:t>
            </a:r>
            <a:endParaRPr lang="en-US" sz="2200">
              <a:solidFill>
                <a:srgbClr val="FFFFFF"/>
              </a:solidFill>
              <a:cs typeface="Calibri" panose="020F0502020204030204"/>
            </a:endParaRPr>
          </a:p>
          <a:p>
            <a:r>
              <a:rPr lang="en-US" sz="2200">
                <a:solidFill>
                  <a:srgbClr val="FFFFFF"/>
                </a:solidFill>
                <a:ea typeface="+mn-lt"/>
                <a:cs typeface="+mn-lt"/>
              </a:rPr>
              <a:t>Memory (RAM): Minimum 1 GB; Recommended 4 GB or above.</a:t>
            </a:r>
            <a:endParaRPr lang="en-US" sz="2200">
              <a:solidFill>
                <a:srgbClr val="FFFFFF"/>
              </a:solidFill>
              <a:cs typeface="Calibri" panose="020F0502020204030204"/>
            </a:endParaRPr>
          </a:p>
          <a:p>
            <a:endParaRPr lang="en-US" sz="1600">
              <a:solidFill>
                <a:srgbClr val="FFFFFF"/>
              </a:solidFill>
              <a:cs typeface="Calibri" panose="020F0502020204030204"/>
            </a:endParaRPr>
          </a:p>
        </p:txBody>
      </p:sp>
    </p:spTree>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A picture containing smoke, fire, outdoor, sky&#10;&#10;Description automatically generated"/>
          <p:cNvPicPr>
            <a:picLocks noChangeAspect="1"/>
          </p:cNvPicPr>
          <p:nvPr/>
        </p:nvPicPr>
        <p:blipFill rotWithShape="1">
          <a:blip r:embed="rId1"/>
          <a:srcRect l="13612" r="7796" b="-1"/>
          <a:stretch>
            <a:fillRect/>
          </a:stretch>
        </p:blipFill>
        <p:spPr>
          <a:xfrm>
            <a:off x="4117521" y="10"/>
            <a:ext cx="8074479" cy="6857990"/>
          </a:xfrm>
          <a:prstGeom prst="rect">
            <a:avLst/>
          </a:prstGeom>
        </p:spPr>
      </p:pic>
      <p:sp>
        <p:nvSpPr>
          <p:cNvPr id="12" name="Freeform: Shape 11"/>
          <p:cNvSpPr>
            <a:spLocks noGrp="1" noRot="1" noChangeAspect="1" noMove="1" noResize="1" noEditPoints="1" noAdjustHandles="1" noChangeArrowheads="1" noChangeShapeType="1" noTextEdit="1"/>
          </p:cNvSpPr>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p:cNvSpPr>
            <a:spLocks noGrp="1" noRot="1" noChangeAspect="1" noMove="1" noResize="1" noEditPoints="1" noAdjustHandles="1" noChangeArrowheads="1" noChangeShapeType="1" noTextEdit="1"/>
          </p:cNvSpPr>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804672" y="365125"/>
            <a:ext cx="5266155" cy="1325563"/>
          </a:xfrm>
        </p:spPr>
        <p:txBody>
          <a:bodyPr>
            <a:normAutofit/>
          </a:bodyPr>
          <a:lstStyle/>
          <a:p>
            <a:r>
              <a:rPr lang="en-US">
                <a:cs typeface="Calibri Light" panose="020F0302020204030204"/>
              </a:rPr>
              <a:t>FlowChart</a:t>
            </a:r>
            <a:endParaRPr lang="en-US"/>
          </a:p>
        </p:txBody>
      </p:sp>
      <p:pic>
        <p:nvPicPr>
          <p:cNvPr id="3" name="Picture 5" descr="Diagram&#10;&#10;Description automatically generated"/>
          <p:cNvPicPr>
            <a:picLocks noGrp="1" noChangeAspect="1"/>
          </p:cNvPicPr>
          <p:nvPr>
            <p:ph idx="1"/>
          </p:nvPr>
        </p:nvPicPr>
        <p:blipFill>
          <a:blip r:embed="rId2"/>
          <a:stretch>
            <a:fillRect/>
          </a:stretch>
        </p:blipFill>
        <p:spPr>
          <a:xfrm>
            <a:off x="801018" y="1591482"/>
            <a:ext cx="9762544" cy="4663764"/>
          </a:xfrm>
        </p:spPr>
      </p:pic>
      <p:sp>
        <p:nvSpPr>
          <p:cNvPr id="5" name="TextBox 4"/>
          <p:cNvSpPr txBox="1"/>
          <p:nvPr/>
        </p:nvSpPr>
        <p:spPr>
          <a:xfrm>
            <a:off x="9870532" y="6657945"/>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rPr>
              <a:t>This Photo</a:t>
            </a:r>
            <a:r>
              <a:rPr lang="en-US" sz="700">
                <a:solidFill>
                  <a:srgbClr val="FFFFFF"/>
                </a:solidFill>
              </a:rPr>
              <a:t> by Unknown author is licensed under </a:t>
            </a:r>
            <a:r>
              <a:rPr lang="en-US" sz="700">
                <a:solidFill>
                  <a:srgbClr val="FFFFFF"/>
                </a:solidFill>
                <a:hlinkClick r:id="rId4"/>
              </a:rPr>
              <a:t>CC BY-SA</a:t>
            </a:r>
            <a:r>
              <a:rPr lang="en-US" sz="700">
                <a:solidFill>
                  <a:srgbClr val="FFFFFF"/>
                </a:solidFill>
              </a:rPr>
              <a:t>.</a:t>
            </a:r>
            <a:endParaRPr lang="en-US" sz="700">
              <a:solidFill>
                <a:srgbClr val="FFFFFF"/>
              </a:solidFill>
            </a:endParaRPr>
          </a:p>
        </p:txBody>
      </p:sp>
    </p:spTree>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A picture containing smoke, train, sky, steam&#10;&#10;Description automatically generated"/>
          <p:cNvPicPr>
            <a:picLocks noChangeAspect="1"/>
          </p:cNvPicPr>
          <p:nvPr/>
        </p:nvPicPr>
        <p:blipFill rotWithShape="1">
          <a:blip r:embed="rId1"/>
          <a:srcRect l="24704" r="19959" b="1"/>
          <a:stretch>
            <a:fillRect/>
          </a:stretch>
        </p:blipFill>
        <p:spPr>
          <a:xfrm>
            <a:off x="4117521" y="10"/>
            <a:ext cx="8074479" cy="6857990"/>
          </a:xfrm>
          <a:prstGeom prst="rect">
            <a:avLst/>
          </a:prstGeom>
        </p:spPr>
      </p:pic>
      <p:sp>
        <p:nvSpPr>
          <p:cNvPr id="14" name="Freeform: Shape 13"/>
          <p:cNvSpPr>
            <a:spLocks noGrp="1" noRot="1" noChangeAspect="1" noMove="1" noResize="1" noEditPoints="1" noAdjustHandles="1" noChangeArrowheads="1" noChangeShapeType="1" noTextEdit="1"/>
          </p:cNvSpPr>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p:cNvSpPr>
            <a:spLocks noGrp="1" noRot="1" noChangeAspect="1" noMove="1" noResize="1" noEditPoints="1" noAdjustHandles="1" noChangeArrowheads="1" noChangeShapeType="1" noTextEdit="1"/>
          </p:cNvSpPr>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804672" y="365125"/>
            <a:ext cx="5237401" cy="1081148"/>
          </a:xfrm>
        </p:spPr>
        <p:txBody>
          <a:bodyPr>
            <a:normAutofit/>
          </a:bodyPr>
          <a:lstStyle/>
          <a:p>
            <a:r>
              <a:rPr lang="en-US">
                <a:cs typeface="Calibri Light" panose="020F0302020204030204"/>
              </a:rPr>
              <a:t>Conclusion</a:t>
            </a:r>
            <a:endParaRPr lang="en-US"/>
          </a:p>
        </p:txBody>
      </p:sp>
      <p:sp>
        <p:nvSpPr>
          <p:cNvPr id="11" name="Content Placeholder 10"/>
          <p:cNvSpPr>
            <a:spLocks noGrp="1"/>
          </p:cNvSpPr>
          <p:nvPr>
            <p:ph idx="1"/>
          </p:nvPr>
        </p:nvSpPr>
        <p:spPr>
          <a:xfrm>
            <a:off x="804672" y="1706299"/>
            <a:ext cx="4329687" cy="4614436"/>
          </a:xfrm>
        </p:spPr>
        <p:txBody>
          <a:bodyPr vert="horz" lIns="91440" tIns="45720" rIns="91440" bIns="45720" rtlCol="0" anchor="t">
            <a:normAutofit/>
          </a:bodyPr>
          <a:lstStyle/>
          <a:p>
            <a:r>
              <a:rPr lang="en-US" sz="2000">
                <a:ea typeface="+mn-lt"/>
                <a:cs typeface="+mn-lt"/>
              </a:rPr>
              <a:t>The natural disaster in Indonesia frequently happened, due to the geographical position of the country. Thus, natural disasters mostly occurred as an impact of the natural condition. However, the weather and climate condition has also influenced and triggered the disasters.</a:t>
            </a:r>
            <a:endParaRPr lang="en-US">
              <a:cs typeface="Calibri" panose="020F0502020204030204"/>
            </a:endParaRPr>
          </a:p>
          <a:p>
            <a:endParaRPr lang="en-US" sz="2000">
              <a:cs typeface="Calibri" panose="020F0502020204030204"/>
            </a:endParaRPr>
          </a:p>
        </p:txBody>
      </p:sp>
      <p:sp>
        <p:nvSpPr>
          <p:cNvPr id="5" name="TextBox 4"/>
          <p:cNvSpPr txBox="1"/>
          <p:nvPr/>
        </p:nvSpPr>
        <p:spPr>
          <a:xfrm>
            <a:off x="9718246" y="6657945"/>
            <a:ext cx="247375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2"/>
              </a:rPr>
              <a:t>This Photo</a:t>
            </a:r>
            <a:r>
              <a:rPr lang="en-US" sz="700">
                <a:solidFill>
                  <a:srgbClr val="FFFFFF"/>
                </a:solidFill>
              </a:rPr>
              <a:t> by Unknown author is licensed under </a:t>
            </a:r>
            <a:r>
              <a:rPr lang="en-US" sz="700">
                <a:solidFill>
                  <a:srgbClr val="FFFFFF"/>
                </a:solidFill>
                <a:hlinkClick r:id="rId3"/>
              </a:rPr>
              <a:t>CC BY-NC-ND</a:t>
            </a:r>
            <a:r>
              <a:rPr lang="en-US" sz="700">
                <a:solidFill>
                  <a:srgbClr val="FFFFFF"/>
                </a:solidFill>
              </a:rPr>
              <a:t>.</a:t>
            </a:r>
            <a:endParaRPr lang="en-US" sz="700">
              <a:solidFill>
                <a:srgbClr val="FFFFFF"/>
              </a:solidFill>
            </a:endParaRPr>
          </a:p>
        </p:txBody>
      </p:sp>
    </p:spTree>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Tall office building looking up"/>
          <p:cNvPicPr>
            <a:picLocks noChangeAspect="1"/>
          </p:cNvPicPr>
          <p:nvPr/>
        </p:nvPicPr>
        <p:blipFill rotWithShape="1">
          <a:blip r:embed="rId1"/>
          <a:srcRect l="9625" r="12366" b="4"/>
          <a:stretch>
            <a:fillRect/>
          </a:stretch>
        </p:blipFill>
        <p:spPr>
          <a:xfrm>
            <a:off x="4117521" y="10"/>
            <a:ext cx="8074479" cy="6857990"/>
          </a:xfrm>
          <a:prstGeom prst="rect">
            <a:avLst/>
          </a:prstGeom>
        </p:spPr>
      </p:pic>
      <p:sp>
        <p:nvSpPr>
          <p:cNvPr id="9" name="Freeform: Shape 8"/>
          <p:cNvSpPr>
            <a:spLocks noGrp="1" noRot="1" noChangeAspect="1" noMove="1" noResize="1" noEditPoints="1" noAdjustHandles="1" noChangeArrowheads="1" noChangeShapeType="1" noTextEdit="1"/>
          </p:cNvSpPr>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p:cNvSpPr>
            <a:spLocks noGrp="1" noRot="1" noChangeAspect="1" noMove="1" noResize="1" noEditPoints="1" noAdjustHandles="1" noChangeArrowheads="1" noChangeShapeType="1" noTextEdit="1"/>
          </p:cNvSpPr>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804672" y="365125"/>
            <a:ext cx="5266155" cy="1325563"/>
          </a:xfrm>
        </p:spPr>
        <p:txBody>
          <a:bodyPr>
            <a:normAutofit/>
          </a:bodyPr>
          <a:lstStyle/>
          <a:p>
            <a:r>
              <a:rPr lang="en-US">
                <a:cs typeface="Calibri Light" panose="020F0302020204030204"/>
              </a:rPr>
              <a:t>Future Scope</a:t>
            </a:r>
            <a:endParaRPr lang="en-US"/>
          </a:p>
        </p:txBody>
      </p:sp>
      <p:sp>
        <p:nvSpPr>
          <p:cNvPr id="3" name="Content Placeholder 2"/>
          <p:cNvSpPr>
            <a:spLocks noGrp="1"/>
          </p:cNvSpPr>
          <p:nvPr>
            <p:ph idx="1"/>
          </p:nvPr>
        </p:nvSpPr>
        <p:spPr>
          <a:xfrm>
            <a:off x="804672" y="2022601"/>
            <a:ext cx="9478699" cy="4154361"/>
          </a:xfrm>
        </p:spPr>
        <p:txBody>
          <a:bodyPr vert="horz" lIns="91440" tIns="45720" rIns="91440" bIns="45720" rtlCol="0" anchor="t">
            <a:normAutofit/>
          </a:bodyPr>
          <a:lstStyle/>
          <a:p>
            <a:pPr>
              <a:buNone/>
            </a:pPr>
            <a:r>
              <a:rPr lang="en-US" sz="2000">
                <a:ea typeface="+mn-lt"/>
                <a:cs typeface="+mn-lt"/>
              </a:rPr>
              <a:t>In the future, the research will be continued </a:t>
            </a:r>
            <a:endParaRPr lang="en-US"/>
          </a:p>
          <a:p>
            <a:pPr>
              <a:buNone/>
            </a:pPr>
            <a:r>
              <a:rPr lang="en-US" sz="2000">
                <a:ea typeface="+mn-lt"/>
                <a:cs typeface="+mn-lt"/>
              </a:rPr>
              <a:t>to obtain the data from all over the country, not </a:t>
            </a:r>
            <a:endParaRPr lang="en-US"/>
          </a:p>
          <a:p>
            <a:pPr>
              <a:buNone/>
            </a:pPr>
            <a:r>
              <a:rPr lang="en-US" sz="2000">
                <a:ea typeface="+mn-lt"/>
                <a:cs typeface="+mn-lt"/>
              </a:rPr>
              <a:t>only west java province, and with the use of </a:t>
            </a:r>
            <a:endParaRPr lang="en-US"/>
          </a:p>
          <a:p>
            <a:pPr>
              <a:buNone/>
            </a:pPr>
            <a:r>
              <a:rPr lang="en-US" sz="2000">
                <a:ea typeface="+mn-lt"/>
                <a:cs typeface="+mn-lt"/>
              </a:rPr>
              <a:t>more complete analysis, so that the government </a:t>
            </a:r>
            <a:endParaRPr lang="en-US"/>
          </a:p>
          <a:p>
            <a:pPr>
              <a:buNone/>
            </a:pPr>
            <a:r>
              <a:rPr lang="en-US" sz="2000">
                <a:ea typeface="+mn-lt"/>
                <a:cs typeface="+mn-lt"/>
              </a:rPr>
              <a:t>or related institution could make a better </a:t>
            </a:r>
            <a:endParaRPr lang="en-US"/>
          </a:p>
          <a:p>
            <a:pPr>
              <a:buNone/>
            </a:pPr>
            <a:r>
              <a:rPr lang="en-US" sz="2000">
                <a:ea typeface="+mn-lt"/>
                <a:cs typeface="+mn-lt"/>
              </a:rPr>
              <a:t>anticipation work as a mitigation effort.</a:t>
            </a:r>
            <a:endParaRPr lang="en-US"/>
          </a:p>
          <a:p>
            <a:pPr marL="0" indent="0">
              <a:buNone/>
            </a:pPr>
            <a:endParaRPr lang="en-US" sz="2000">
              <a:cs typeface="Calibri" panose="020F0502020204030204"/>
            </a:endParaRPr>
          </a:p>
        </p:txBody>
      </p:sp>
    </p:spTree>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6"/>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p:cNvPicPr>
            <a:picLocks noChangeAspect="1"/>
          </p:cNvPicPr>
          <p:nvPr/>
        </p:nvPicPr>
        <p:blipFill rotWithShape="1">
          <a:blip r:embed="rId1">
            <a:alphaModFix amt="40000"/>
          </a:blip>
          <a:srcRect t="13128"/>
          <a:stretch>
            <a:fillRect/>
          </a:stretch>
        </p:blipFill>
        <p:spPr>
          <a:xfrm>
            <a:off x="20" y="10"/>
            <a:ext cx="12191980" cy="6857990"/>
          </a:xfrm>
          <a:prstGeom prst="rect">
            <a:avLst/>
          </a:prstGeom>
        </p:spPr>
      </p:pic>
      <p:sp>
        <p:nvSpPr>
          <p:cNvPr id="2" name="Title 1"/>
          <p:cNvSpPr>
            <a:spLocks noGrp="1"/>
          </p:cNvSpPr>
          <p:nvPr>
            <p:ph type="title"/>
          </p:nvPr>
        </p:nvSpPr>
        <p:spPr>
          <a:xfrm>
            <a:off x="2210936" y="844486"/>
            <a:ext cx="9484225" cy="1461778"/>
          </a:xfrm>
        </p:spPr>
        <p:txBody>
          <a:bodyPr>
            <a:normAutofit/>
          </a:bodyPr>
          <a:lstStyle/>
          <a:p>
            <a:r>
              <a:rPr lang="en-US" sz="4000">
                <a:cs typeface="Calibri Light" panose="020F0302020204030204"/>
              </a:rPr>
              <a:t>Bibliography</a:t>
            </a:r>
            <a:endParaRPr lang="en-US" sz="4000"/>
          </a:p>
        </p:txBody>
      </p:sp>
      <p:grpSp>
        <p:nvGrpSpPr>
          <p:cNvPr id="19" name="Group 18"/>
          <p:cNvGrpSpPr>
            <a:grpSpLocks noGrp="1" noRot="1" noChangeAspect="1" noMove="1" noResize="1" noUngrp="1"/>
          </p:cNvGrpSpPr>
          <p:nvPr/>
        </p:nvGrpSpPr>
        <p:grpSpPr>
          <a:xfrm flipV="1">
            <a:off x="327777" y="343106"/>
            <a:ext cx="1692092" cy="1852591"/>
            <a:chOff x="790870" y="911082"/>
            <a:chExt cx="2191635" cy="2442764"/>
          </a:xfrm>
        </p:grpSpPr>
        <p:sp>
          <p:nvSpPr>
            <p:cNvPr id="20" name="Freeform 5"/>
            <p:cNvSpPr>
              <a:spLocks noChangeAspect="1"/>
            </p:cNvSpPr>
            <p:nvPr/>
          </p:nvSpPr>
          <p:spPr bwMode="auto">
            <a:xfrm>
              <a:off x="790870" y="2245586"/>
              <a:ext cx="1262906" cy="1108260"/>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1">
                <a:alpha val="40000"/>
              </a:schemeClr>
            </a:solidFill>
            <a:ln w="63500" cap="flat">
              <a:noFill/>
              <a:prstDash val="solid"/>
              <a:miter lim="800000"/>
            </a:ln>
          </p:spPr>
          <p:txBody>
            <a:bodyPr vert="horz" wrap="square" lIns="91440" tIns="45720" rIns="91440" bIns="45720" numCol="1" anchor="t" anchorCtr="0" compatLnSpc="1"/>
            <a:lstStyle/>
            <a:p>
              <a:endParaRPr lang="en-US"/>
            </a:p>
          </p:txBody>
        </p:sp>
        <p:sp>
          <p:nvSpPr>
            <p:cNvPr id="21" name="Freeform 5"/>
            <p:cNvSpPr>
              <a:spLocks noChangeAspect="1"/>
            </p:cNvSpPr>
            <p:nvPr/>
          </p:nvSpPr>
          <p:spPr bwMode="auto">
            <a:xfrm>
              <a:off x="933975" y="911082"/>
              <a:ext cx="2048530" cy="1797684"/>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alpha val="60000"/>
                </a:schemeClr>
              </a:solidFill>
              <a:prstDash val="solid"/>
              <a:miter lim="800000"/>
            </a:ln>
          </p:spPr>
          <p:txBody>
            <a:bodyPr vert="horz" wrap="square" lIns="91440" tIns="45720" rIns="91440" bIns="45720" numCol="1" anchor="t" anchorCtr="0" compatLnSpc="1"/>
            <a:lstStyle/>
            <a:p>
              <a:endParaRPr lang="en-US"/>
            </a:p>
          </p:txBody>
        </p:sp>
        <p:sp>
          <p:nvSpPr>
            <p:cNvPr id="22" name="Freeform 5"/>
            <p:cNvSpPr>
              <a:spLocks noChangeAspect="1"/>
            </p:cNvSpPr>
            <p:nvPr/>
          </p:nvSpPr>
          <p:spPr bwMode="auto">
            <a:xfrm>
              <a:off x="1362936" y="1825453"/>
              <a:ext cx="799094" cy="701243"/>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1">
                <a:alpha val="60000"/>
              </a:schemeClr>
            </a:solidFill>
            <a:ln w="63500" cap="flat">
              <a:noFill/>
              <a:prstDash val="solid"/>
              <a:miter lim="800000"/>
            </a:ln>
          </p:spPr>
          <p:txBody>
            <a:bodyPr vert="horz" wrap="square" lIns="91440" tIns="45720" rIns="91440" bIns="45720" numCol="1" anchor="t" anchorCtr="0" compatLnSpc="1"/>
            <a:lstStyle/>
            <a:p>
              <a:endParaRPr lang="en-US"/>
            </a:p>
          </p:txBody>
        </p:sp>
      </p:grpSp>
      <p:sp>
        <p:nvSpPr>
          <p:cNvPr id="3" name="Content Placeholder 2"/>
          <p:cNvSpPr>
            <a:spLocks noGrp="1"/>
          </p:cNvSpPr>
          <p:nvPr>
            <p:ph idx="1"/>
          </p:nvPr>
        </p:nvSpPr>
        <p:spPr>
          <a:xfrm>
            <a:off x="2210936" y="2470248"/>
            <a:ext cx="9484235" cy="3052726"/>
          </a:xfrm>
        </p:spPr>
        <p:txBody>
          <a:bodyPr vert="horz" lIns="91440" tIns="45720" rIns="91440" bIns="45720" rtlCol="0" anchor="t">
            <a:normAutofit/>
          </a:bodyPr>
          <a:lstStyle/>
          <a:p>
            <a:r>
              <a:rPr lang="en-US" sz="1500">
                <a:ea typeface="+mn-lt"/>
                <a:cs typeface="+mn-lt"/>
              </a:rPr>
              <a:t>CHENG Li-hai1,TANG Hong3,4,ZHOU Ting-gang1,2,ZHANG Lu3,5,ZHANG Min1. Evaluation method of natural disaster intensity and its application.</a:t>
            </a:r>
            <a:endParaRPr lang="en-US" sz="1500">
              <a:ea typeface="+mn-lt"/>
              <a:cs typeface="+mn-lt"/>
            </a:endParaRPr>
          </a:p>
          <a:p>
            <a:r>
              <a:rPr lang="en-US" sz="1500">
                <a:ea typeface="+mn-lt"/>
                <a:cs typeface="+mn-lt"/>
              </a:rPr>
              <a:t>Muhammad Aamir 1 , Tariq Ali 1, Muhammad Irfan 2 , Ahmad Shaf 1 , Muhammad Zeeshan Azam 3 , Adam Glowacz 4 , Frantisek </a:t>
            </a:r>
            <a:r>
              <a:rPr lang="en-US" sz="1500" err="1">
                <a:ea typeface="+mn-lt"/>
                <a:cs typeface="+mn-lt"/>
              </a:rPr>
              <a:t>Brumercik</a:t>
            </a:r>
            <a:r>
              <a:rPr lang="en-US" sz="1500">
                <a:ea typeface="+mn-lt"/>
                <a:cs typeface="+mn-lt"/>
              </a:rPr>
              <a:t> 5 , Witold Glowacz 4 , Samar </a:t>
            </a:r>
            <a:r>
              <a:rPr lang="en-US" sz="1500" err="1">
                <a:ea typeface="+mn-lt"/>
                <a:cs typeface="+mn-lt"/>
              </a:rPr>
              <a:t>Alqhtani</a:t>
            </a:r>
            <a:r>
              <a:rPr lang="en-US" sz="1500">
                <a:ea typeface="+mn-lt"/>
                <a:cs typeface="+mn-lt"/>
              </a:rPr>
              <a:t> 6 and Saifur Rahman 2: Natural Disasters Intensity Analysis and Classification Based on Multispectral Images Using Multi-Layered Deep Convolutional Neural Network</a:t>
            </a:r>
            <a:endParaRPr lang="en-US" sz="1500">
              <a:ea typeface="+mn-lt"/>
              <a:cs typeface="+mn-lt"/>
            </a:endParaRPr>
          </a:p>
          <a:p>
            <a:r>
              <a:rPr lang="en-US" sz="1500">
                <a:ea typeface="+mn-lt"/>
                <a:cs typeface="+mn-lt"/>
              </a:rPr>
              <a:t>https://pdfs.semanticscholar.org/c1bb/6a735f421b950d25eaf85e1044801d26e97d.pdf%E2%80%8B</a:t>
            </a:r>
            <a:endParaRPr lang="en-US" sz="1500">
              <a:ea typeface="+mn-lt"/>
              <a:cs typeface="+mn-lt"/>
            </a:endParaRPr>
          </a:p>
          <a:p>
            <a:r>
              <a:rPr lang="en-US" sz="1500" b="1">
                <a:ea typeface="+mn-lt"/>
                <a:cs typeface="+mn-lt"/>
              </a:rPr>
              <a:t>Andi </a:t>
            </a:r>
            <a:r>
              <a:rPr lang="en-US" sz="1500" b="1" err="1">
                <a:ea typeface="+mn-lt"/>
                <a:cs typeface="+mn-lt"/>
              </a:rPr>
              <a:t>Wahju</a:t>
            </a:r>
            <a:r>
              <a:rPr lang="en-US" sz="1500" b="1">
                <a:ea typeface="+mn-lt"/>
                <a:cs typeface="+mn-lt"/>
              </a:rPr>
              <a:t> Rahardjo Emanue, Rania </a:t>
            </a:r>
            <a:r>
              <a:rPr lang="en-US" sz="1500" b="1" err="1">
                <a:ea typeface="+mn-lt"/>
                <a:cs typeface="+mn-lt"/>
              </a:rPr>
              <a:t>Rizki</a:t>
            </a:r>
            <a:r>
              <a:rPr lang="en-US" sz="1500" b="1">
                <a:ea typeface="+mn-lt"/>
                <a:cs typeface="+mn-lt"/>
              </a:rPr>
              <a:t> </a:t>
            </a:r>
            <a:r>
              <a:rPr lang="en-US" sz="1500" b="1" err="1">
                <a:ea typeface="+mn-lt"/>
                <a:cs typeface="+mn-lt"/>
              </a:rPr>
              <a:t>Arinta</a:t>
            </a:r>
            <a:r>
              <a:rPr lang="en-US" sz="1500" b="1">
                <a:ea typeface="+mn-lt"/>
                <a:cs typeface="+mn-lt"/>
              </a:rPr>
              <a:t>: </a:t>
            </a:r>
            <a:r>
              <a:rPr lang="en-US" sz="1500"/>
              <a:t>Natural Disaster Application on Big Data and Machine Learning: A Review, </a:t>
            </a:r>
            <a:endParaRPr lang="en-US" sz="1500">
              <a:cs typeface="Calibri" panose="020F0502020204030204"/>
            </a:endParaRPr>
          </a:p>
          <a:p>
            <a:r>
              <a:rPr lang="en-US" sz="1500"/>
              <a:t>https</a:t>
            </a:r>
            <a:r>
              <a:rPr lang="en-US" sz="1500">
                <a:ea typeface="+mn-lt"/>
                <a:cs typeface="+mn-lt"/>
              </a:rPr>
              <a:t>://www.researchgate.net/publication/337444578_Natural_Disaster_Application_on_Big_Data_and_Machine_Learning_A_Review</a:t>
            </a:r>
            <a:endParaRPr lang="en-US" sz="1500">
              <a:ea typeface="+mn-lt"/>
              <a:cs typeface="+mn-lt"/>
            </a:endParaRPr>
          </a:p>
          <a:p>
            <a:r>
              <a:rPr lang="en-US" sz="1500">
                <a:ea typeface="+mn-lt"/>
                <a:cs typeface="+mn-lt"/>
              </a:rPr>
              <a:t>P. K. Freeman, M. Keen, and M. Mani, “Being prepared,” Finance Dev., vol. 40, no. 3, pp. 42–5, 2003. </a:t>
            </a:r>
            <a:endParaRPr lang="en-US" sz="1500">
              <a:cs typeface="Calibri" panose="020F0502020204030204"/>
            </a:endParaRPr>
          </a:p>
          <a:p>
            <a:endParaRPr lang="en-US" sz="1500" b="1">
              <a:ea typeface="+mn-lt"/>
              <a:cs typeface="+mn-lt"/>
            </a:endParaRPr>
          </a:p>
          <a:p>
            <a:endParaRPr lang="en-US" sz="1500">
              <a:ea typeface="+mn-lt"/>
              <a:cs typeface="+mn-lt"/>
            </a:endParaRPr>
          </a:p>
          <a:p>
            <a:endParaRPr lang="en-US" sz="1500">
              <a:ea typeface="+mn-lt"/>
              <a:cs typeface="+mn-lt"/>
            </a:endParaRPr>
          </a:p>
        </p:txBody>
      </p:sp>
      <p:sp>
        <p:nvSpPr>
          <p:cNvPr id="6" name="TextBox 5"/>
          <p:cNvSpPr txBox="1"/>
          <p:nvPr/>
        </p:nvSpPr>
        <p:spPr>
          <a:xfrm>
            <a:off x="9870532" y="6657945"/>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2"/>
              </a:rPr>
              <a:t>This Photo</a:t>
            </a:r>
            <a:r>
              <a:rPr lang="en-US" sz="700">
                <a:solidFill>
                  <a:srgbClr val="FFFFFF"/>
                </a:solidFill>
              </a:rPr>
              <a:t> by Unknown author is licensed under </a:t>
            </a:r>
            <a:r>
              <a:rPr lang="en-US" sz="700">
                <a:solidFill>
                  <a:srgbClr val="FFFFFF"/>
                </a:solidFill>
                <a:hlinkClick r:id="rId3"/>
              </a:rPr>
              <a:t>CC BY-SA</a:t>
            </a:r>
            <a:r>
              <a:rPr lang="en-US" sz="700">
                <a:solidFill>
                  <a:srgbClr val="FFFFFF"/>
                </a:solidFill>
              </a:rPr>
              <a:t>.</a:t>
            </a:r>
            <a:endParaRPr lang="en-US" sz="700">
              <a:solidFill>
                <a:srgbClr val="FFFFFF"/>
              </a:solidFill>
            </a:endParaRPr>
          </a:p>
        </p:txBody>
      </p:sp>
    </p:spTree>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9" descr="A picture containing water&#10;&#10;Description automatically generated"/>
          <p:cNvPicPr>
            <a:picLocks noChangeAspect="1"/>
          </p:cNvPicPr>
          <p:nvPr/>
        </p:nvPicPr>
        <p:blipFill rotWithShape="1">
          <a:blip r:embed="rId1"/>
          <a:srcRect t="14094" r="-2" b="13565"/>
          <a:stretch>
            <a:fillRect/>
          </a:stretch>
        </p:blipFill>
        <p:spPr>
          <a:xfrm>
            <a:off x="6015107" y="-1"/>
            <a:ext cx="6176895" cy="2937954"/>
          </a:xfrm>
          <a:prstGeom prst="rect">
            <a:avLst/>
          </a:prstGeom>
        </p:spPr>
      </p:pic>
      <p:pic>
        <p:nvPicPr>
          <p:cNvPr id="4" name="Picture 7" descr="Thunder Thunderstorm Violet - Free photo on Pixabay"/>
          <p:cNvPicPr>
            <a:picLocks noChangeAspect="1"/>
          </p:cNvPicPr>
          <p:nvPr/>
        </p:nvPicPr>
        <p:blipFill rotWithShape="1">
          <a:blip r:embed="rId2"/>
          <a:srcRect t="13104" r="1" b="13104"/>
          <a:stretch>
            <a:fillRect/>
          </a:stretch>
        </p:blipFill>
        <p:spPr>
          <a:xfrm>
            <a:off x="4203638" y="2937953"/>
            <a:ext cx="7988360" cy="3920047"/>
          </a:xfrm>
          <a:prstGeom prst="rect">
            <a:avLst/>
          </a:prstGeom>
        </p:spPr>
      </p:pic>
      <p:sp>
        <p:nvSpPr>
          <p:cNvPr id="39" name="Freeform: Shape 41"/>
          <p:cNvSpPr>
            <a:spLocks noGrp="1" noRot="1" noChangeAspect="1" noMove="1" noResize="1" noEditPoints="1" noAdjustHandles="1" noChangeArrowheads="1" noChangeShapeType="1" noTextEdit="1"/>
          </p:cNvSpPr>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Shape 43"/>
          <p:cNvSpPr>
            <a:spLocks noGrp="1" noRot="1" noChangeAspect="1" noMove="1" noResize="1" noEditPoints="1" noAdjustHandles="1" noChangeArrowheads="1" noChangeShapeType="1" noTextEdit="1"/>
          </p:cNvSpPr>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315842" y="221351"/>
            <a:ext cx="5266155" cy="1325563"/>
          </a:xfrm>
        </p:spPr>
        <p:txBody>
          <a:bodyPr vert="horz" lIns="91440" tIns="45720" rIns="91440" bIns="45720" rtlCol="0" anchor="ctr">
            <a:normAutofit/>
          </a:bodyPr>
          <a:lstStyle/>
          <a:p>
            <a:r>
              <a:rPr lang="en-US" kern="1200">
                <a:solidFill>
                  <a:schemeClr val="tx1"/>
                </a:solidFill>
                <a:latin typeface="+mj-lt"/>
                <a:ea typeface="+mj-ea"/>
                <a:cs typeface="+mj-cs"/>
              </a:rPr>
              <a:t>INTRODUCTION</a:t>
            </a:r>
            <a:endParaRPr lang="en-US" kern="1200">
              <a:solidFill>
                <a:schemeClr val="tx1"/>
              </a:solidFill>
              <a:latin typeface="+mj-lt"/>
              <a:ea typeface="+mj-ea"/>
              <a:cs typeface="+mj-cs"/>
            </a:endParaRPr>
          </a:p>
        </p:txBody>
      </p:sp>
      <p:sp>
        <p:nvSpPr>
          <p:cNvPr id="3" name="TextBox 2"/>
          <p:cNvSpPr txBox="1"/>
          <p:nvPr/>
        </p:nvSpPr>
        <p:spPr>
          <a:xfrm>
            <a:off x="314150" y="1462307"/>
            <a:ext cx="5751777" cy="5041949"/>
          </a:xfrm>
          <a:prstGeom prst="rect">
            <a:avLst/>
          </a:prstGeom>
        </p:spPr>
        <p:txBody>
          <a:bodyPr rot="0" spcFirstLastPara="0" vertOverflow="overflow" horzOverflow="overflow" vert="horz" lIns="91440" tIns="45720" rIns="91440" bIns="45720" numCol="1" spcCol="0" rtlCol="0" fromWordArt="0" anchor="t" anchorCtr="0" forceAA="0" compatLnSpc="1">
            <a:noAutofit/>
          </a:bodyPr>
          <a:lstStyle/>
          <a:p>
            <a:pPr>
              <a:lnSpc>
                <a:spcPct val="90000"/>
              </a:lnSpc>
              <a:spcAft>
                <a:spcPts val="600"/>
              </a:spcAft>
            </a:pPr>
            <a:r>
              <a:rPr lang="en-US" sz="1900"/>
              <a:t>Natural disasters not only disturb the human ecological system but also destroy the properties and critical infrastructures of human societies and even lead to permanent change in the ecosystem. Disaster can be caused by naturally occurring events such as earthquakes, cyclones, floods, and wildfires. Many deep learning techniques have been applied by various researchers to detect and classify natural disasters to overcome losses in ecosystems, but detection of natural disasters still faces issues due to the complex and imbalanced structures of images. To tackle this problem, we developed a multilayered deep convolutional neural network model that classifies the natural disaster and tells the intensity of disaster  of natural The model uses an integrated webcam to capture the video frame and the video frame is compared with the Pre-trained model and the type of disaster is identified and showcased on the OpenCV .</a:t>
            </a:r>
            <a:endParaRPr lang="en-US" sz="1900"/>
          </a:p>
        </p:txBody>
      </p:sp>
    </p:spTree>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p:cNvSpPr>
            <a:spLocks noGrp="1" noRot="1" noChangeAspect="1" noMove="1" noResize="1" noEditPoints="1" noAdjustHandles="1" noChangeArrowheads="1" noChangeShapeType="1" noTextEdit="1"/>
          </p:cNvSpPr>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7"/>
          <p:cNvPicPr>
            <a:picLocks noChangeAspect="1"/>
          </p:cNvPicPr>
          <p:nvPr/>
        </p:nvPicPr>
        <p:blipFill rotWithShape="1">
          <a:blip r:embed="rId1">
            <a:alphaModFix amt="35000"/>
          </a:blip>
          <a:srcRect t="10000"/>
          <a:stretch>
            <a:fillRect/>
          </a:stretch>
        </p:blipFill>
        <p:spPr>
          <a:xfrm>
            <a:off x="-1" y="10"/>
            <a:ext cx="12192000" cy="6857990"/>
          </a:xfrm>
          <a:prstGeom prst="rect">
            <a:avLst/>
          </a:prstGeom>
        </p:spPr>
      </p:pic>
      <p:sp>
        <p:nvSpPr>
          <p:cNvPr id="2" name="Title 1"/>
          <p:cNvSpPr>
            <a:spLocks noGrp="1"/>
          </p:cNvSpPr>
          <p:nvPr>
            <p:ph type="title"/>
          </p:nvPr>
        </p:nvSpPr>
        <p:spPr>
          <a:xfrm>
            <a:off x="838201" y="1065862"/>
            <a:ext cx="3313164" cy="4726276"/>
          </a:xfrm>
        </p:spPr>
        <p:txBody>
          <a:bodyPr>
            <a:normAutofit/>
          </a:bodyPr>
          <a:lstStyle/>
          <a:p>
            <a:pPr algn="r"/>
            <a:r>
              <a:rPr lang="en-US" sz="4000">
                <a:solidFill>
                  <a:srgbClr val="FFFFFF"/>
                </a:solidFill>
                <a:cs typeface="Calibri Light" panose="020F0302020204030204"/>
              </a:rPr>
              <a:t>Problem Statement</a:t>
            </a:r>
            <a:endParaRPr lang="en-US" sz="4000">
              <a:solidFill>
                <a:srgbClr val="FFFFFF"/>
              </a:solidFill>
            </a:endParaRPr>
          </a:p>
        </p:txBody>
      </p:sp>
      <p:cxnSp>
        <p:nvCxnSpPr>
          <p:cNvPr id="30" name="Straight Connector 29"/>
          <p:cNvCxnSpPr>
            <a:cxnSpLocks noGrp="1" noRot="1" noChangeAspect="1" noMove="1" noResize="1" noEditPoints="1" noAdjustHandles="1" noChangeArrowheads="1" noChangeShapeType="1"/>
          </p:cNvCxnSpPr>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18" name="Content Placeholder 17"/>
          <p:cNvSpPr>
            <a:spLocks noGrp="1"/>
          </p:cNvSpPr>
          <p:nvPr>
            <p:ph idx="1"/>
          </p:nvPr>
        </p:nvSpPr>
        <p:spPr>
          <a:xfrm>
            <a:off x="4724059" y="260731"/>
            <a:ext cx="7268684" cy="6322161"/>
          </a:xfrm>
        </p:spPr>
        <p:txBody>
          <a:bodyPr vert="horz" lIns="91440" tIns="45720" rIns="91440" bIns="45720" rtlCol="0" anchor="ctr">
            <a:noAutofit/>
          </a:bodyPr>
          <a:lstStyle/>
          <a:p>
            <a:pPr>
              <a:buNone/>
            </a:pPr>
            <a:r>
              <a:rPr lang="en-US" sz="2000">
                <a:solidFill>
                  <a:srgbClr val="FFFFFF"/>
                </a:solidFill>
                <a:ea typeface="+mn-lt"/>
                <a:cs typeface="+mn-lt"/>
              </a:rPr>
              <a:t>Earlier we mainly focus on post disaster relief and</a:t>
            </a:r>
            <a:endParaRPr lang="en-US" sz="2000">
              <a:solidFill>
                <a:srgbClr val="FFFFFF"/>
              </a:solidFill>
              <a:cs typeface="Calibri" panose="020F0502020204030204"/>
            </a:endParaRPr>
          </a:p>
          <a:p>
            <a:pPr>
              <a:buNone/>
            </a:pPr>
            <a:r>
              <a:rPr lang="en-US" sz="2000">
                <a:solidFill>
                  <a:srgbClr val="FFFFFF"/>
                </a:solidFill>
                <a:ea typeface="+mn-lt"/>
                <a:cs typeface="+mn-lt"/>
              </a:rPr>
              <a:t>rehabilitation measures. Now the focus is shifted. As per</a:t>
            </a:r>
            <a:endParaRPr lang="en-US" sz="2000">
              <a:solidFill>
                <a:srgbClr val="FFFFFF"/>
              </a:solidFill>
              <a:cs typeface="Calibri" panose="020F0502020204030204"/>
            </a:endParaRPr>
          </a:p>
          <a:p>
            <a:pPr>
              <a:buNone/>
            </a:pPr>
            <a:r>
              <a:rPr lang="en-US" sz="2000">
                <a:solidFill>
                  <a:srgbClr val="FFFFFF"/>
                </a:solidFill>
                <a:ea typeface="+mn-lt"/>
                <a:cs typeface="+mn-lt"/>
              </a:rPr>
              <a:t>sec.2(e) of DM Act-2005,</a:t>
            </a:r>
            <a:endParaRPr lang="en-US" sz="2000">
              <a:solidFill>
                <a:srgbClr val="FFFFFF"/>
              </a:solidFill>
              <a:cs typeface="Calibri" panose="020F0502020204030204"/>
            </a:endParaRPr>
          </a:p>
          <a:p>
            <a:pPr>
              <a:buNone/>
            </a:pPr>
            <a:r>
              <a:rPr lang="en-US" sz="2000">
                <a:solidFill>
                  <a:srgbClr val="FFFFFF"/>
                </a:solidFill>
                <a:ea typeface="+mn-lt"/>
                <a:cs typeface="+mn-lt"/>
              </a:rPr>
              <a:t>Disaster Management means a coordination and integrated</a:t>
            </a:r>
            <a:endParaRPr lang="en-US" sz="2000">
              <a:solidFill>
                <a:srgbClr val="FFFFFF"/>
              </a:solidFill>
              <a:cs typeface="Calibri" panose="020F0502020204030204"/>
            </a:endParaRPr>
          </a:p>
          <a:p>
            <a:pPr>
              <a:buNone/>
            </a:pPr>
            <a:r>
              <a:rPr lang="en-US" sz="2000">
                <a:solidFill>
                  <a:srgbClr val="FFFFFF"/>
                </a:solidFill>
                <a:ea typeface="+mn-lt"/>
                <a:cs typeface="+mn-lt"/>
              </a:rPr>
              <a:t>process of planning, organizing, coordinating and</a:t>
            </a:r>
            <a:endParaRPr lang="en-US" sz="2000">
              <a:solidFill>
                <a:srgbClr val="FFFFFF"/>
              </a:solidFill>
              <a:cs typeface="Calibri" panose="020F0502020204030204"/>
            </a:endParaRPr>
          </a:p>
          <a:p>
            <a:pPr>
              <a:buNone/>
            </a:pPr>
            <a:r>
              <a:rPr lang="en-US" sz="2000">
                <a:solidFill>
                  <a:srgbClr val="FFFFFF"/>
                </a:solidFill>
                <a:ea typeface="+mn-lt"/>
                <a:cs typeface="+mn-lt"/>
              </a:rPr>
              <a:t>implementing measures which are necessary or expedient</a:t>
            </a:r>
            <a:endParaRPr lang="en-US" sz="2000">
              <a:solidFill>
                <a:srgbClr val="FFFFFF"/>
              </a:solidFill>
              <a:cs typeface="Calibri" panose="020F0502020204030204"/>
            </a:endParaRPr>
          </a:p>
          <a:p>
            <a:pPr>
              <a:buNone/>
            </a:pPr>
            <a:r>
              <a:rPr lang="en-US" sz="2000">
                <a:solidFill>
                  <a:srgbClr val="FFFFFF"/>
                </a:solidFill>
                <a:ea typeface="+mn-lt"/>
                <a:cs typeface="+mn-lt"/>
              </a:rPr>
              <a:t>for-</a:t>
            </a:r>
            <a:endParaRPr lang="en-US" sz="2000">
              <a:solidFill>
                <a:srgbClr val="FFFFFF"/>
              </a:solidFill>
              <a:cs typeface="Calibri" panose="020F0502020204030204"/>
            </a:endParaRPr>
          </a:p>
          <a:p>
            <a:pPr>
              <a:buNone/>
            </a:pPr>
            <a:r>
              <a:rPr lang="en-US" sz="2000">
                <a:solidFill>
                  <a:srgbClr val="FFFFFF"/>
                </a:solidFill>
                <a:ea typeface="+mn-lt"/>
                <a:cs typeface="+mn-lt"/>
              </a:rPr>
              <a:t>(</a:t>
            </a:r>
            <a:r>
              <a:rPr lang="en-US" sz="2000" err="1">
                <a:solidFill>
                  <a:srgbClr val="FFFFFF"/>
                </a:solidFill>
                <a:ea typeface="+mn-lt"/>
                <a:cs typeface="+mn-lt"/>
              </a:rPr>
              <a:t>i</a:t>
            </a:r>
            <a:r>
              <a:rPr lang="en-US" sz="2000">
                <a:solidFill>
                  <a:srgbClr val="FFFFFF"/>
                </a:solidFill>
                <a:ea typeface="+mn-lt"/>
                <a:cs typeface="+mn-lt"/>
              </a:rPr>
              <a:t>) Prevention of danger or threat of any disaster</a:t>
            </a:r>
            <a:endParaRPr lang="en-US" sz="2000">
              <a:solidFill>
                <a:srgbClr val="FFFFFF"/>
              </a:solidFill>
              <a:cs typeface="Calibri" panose="020F0502020204030204"/>
            </a:endParaRPr>
          </a:p>
          <a:p>
            <a:pPr>
              <a:buNone/>
            </a:pPr>
            <a:r>
              <a:rPr lang="en-US" sz="2000">
                <a:solidFill>
                  <a:srgbClr val="FFFFFF"/>
                </a:solidFill>
                <a:ea typeface="+mn-lt"/>
                <a:cs typeface="+mn-lt"/>
              </a:rPr>
              <a:t>(iv) Preparedness to deal with any disaster</a:t>
            </a:r>
            <a:endParaRPr lang="en-US" sz="2000">
              <a:solidFill>
                <a:srgbClr val="FFFFFF"/>
              </a:solidFill>
              <a:cs typeface="Calibri" panose="020F0502020204030204"/>
            </a:endParaRPr>
          </a:p>
          <a:p>
            <a:pPr>
              <a:buNone/>
            </a:pPr>
            <a:r>
              <a:rPr lang="en-US" sz="2000">
                <a:solidFill>
                  <a:srgbClr val="FFFFFF"/>
                </a:solidFill>
                <a:ea typeface="+mn-lt"/>
                <a:cs typeface="+mn-lt"/>
              </a:rPr>
              <a:t>(v) Prompt response to any threatening disaster situation or</a:t>
            </a:r>
            <a:endParaRPr lang="en-US" sz="2000">
              <a:solidFill>
                <a:srgbClr val="FFFFFF"/>
              </a:solidFill>
              <a:cs typeface="Calibri" panose="020F0502020204030204"/>
            </a:endParaRPr>
          </a:p>
          <a:p>
            <a:pPr>
              <a:buNone/>
            </a:pPr>
            <a:r>
              <a:rPr lang="en-US" sz="2000">
                <a:solidFill>
                  <a:srgbClr val="FFFFFF"/>
                </a:solidFill>
                <a:ea typeface="+mn-lt"/>
                <a:cs typeface="+mn-lt"/>
              </a:rPr>
              <a:t>disaster</a:t>
            </a:r>
            <a:endParaRPr lang="en-US" sz="2000">
              <a:solidFill>
                <a:srgbClr val="FFFFFF"/>
              </a:solidFill>
              <a:cs typeface="Calibri" panose="020F0502020204030204"/>
            </a:endParaRPr>
          </a:p>
          <a:p>
            <a:pPr>
              <a:buNone/>
            </a:pPr>
            <a:r>
              <a:rPr lang="en-US" sz="2000">
                <a:solidFill>
                  <a:srgbClr val="FFFFFF"/>
                </a:solidFill>
                <a:ea typeface="+mn-lt"/>
                <a:cs typeface="+mn-lt"/>
              </a:rPr>
              <a:t>(vi) Assessing the severity or magnitude of effects of any disaster</a:t>
            </a:r>
            <a:endParaRPr lang="en-US" sz="2000">
              <a:solidFill>
                <a:srgbClr val="FFFFFF"/>
              </a:solidFill>
              <a:cs typeface="Calibri" panose="020F0502020204030204"/>
            </a:endParaRPr>
          </a:p>
          <a:p>
            <a:pPr>
              <a:buNone/>
            </a:pPr>
            <a:r>
              <a:rPr lang="en-US" sz="2000">
                <a:solidFill>
                  <a:srgbClr val="FFFFFF"/>
                </a:solidFill>
                <a:ea typeface="+mn-lt"/>
                <a:cs typeface="+mn-lt"/>
              </a:rPr>
              <a:t>(vii) Evacuation, rescue and relief</a:t>
            </a:r>
            <a:endParaRPr lang="en-US" sz="2000">
              <a:solidFill>
                <a:srgbClr val="FFFFFF"/>
              </a:solidFill>
              <a:cs typeface="Calibri" panose="020F0502020204030204"/>
            </a:endParaRPr>
          </a:p>
          <a:p>
            <a:pPr>
              <a:buNone/>
            </a:pPr>
            <a:r>
              <a:rPr lang="en-US" sz="2000">
                <a:solidFill>
                  <a:srgbClr val="FFFFFF"/>
                </a:solidFill>
                <a:ea typeface="+mn-lt"/>
                <a:cs typeface="+mn-lt"/>
              </a:rPr>
              <a:t>(viii) Rehabilitation and reconstruction</a:t>
            </a:r>
            <a:endParaRPr lang="en-US" sz="2000">
              <a:solidFill>
                <a:srgbClr val="FFFFFF"/>
              </a:solidFill>
              <a:cs typeface="Calibri" panose="020F0502020204030204"/>
            </a:endParaRPr>
          </a:p>
          <a:p>
            <a:pPr marL="0" indent="0">
              <a:buNone/>
            </a:pPr>
            <a:endParaRPr lang="en-US" sz="2000">
              <a:solidFill>
                <a:srgbClr val="FFFFFF"/>
              </a:solidFill>
              <a:cs typeface="Calibri" panose="020F0502020204030204"/>
            </a:endParaRPr>
          </a:p>
        </p:txBody>
      </p:sp>
      <p:sp>
        <p:nvSpPr>
          <p:cNvPr id="8" name="TextBox 7"/>
          <p:cNvSpPr txBox="1"/>
          <p:nvPr/>
        </p:nvSpPr>
        <p:spPr>
          <a:xfrm>
            <a:off x="9990755" y="6657945"/>
            <a:ext cx="220124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2"/>
              </a:rPr>
              <a:t>This Photo</a:t>
            </a:r>
            <a:r>
              <a:rPr lang="en-US" sz="700">
                <a:solidFill>
                  <a:srgbClr val="FFFFFF"/>
                </a:solidFill>
              </a:rPr>
              <a:t> by Unknown author is licensed under </a:t>
            </a:r>
            <a:r>
              <a:rPr lang="en-US" sz="700">
                <a:solidFill>
                  <a:srgbClr val="FFFFFF"/>
                </a:solidFill>
                <a:hlinkClick r:id="rId3"/>
              </a:rPr>
              <a:t>CC BY</a:t>
            </a:r>
            <a:r>
              <a:rPr lang="en-US" sz="700">
                <a:solidFill>
                  <a:srgbClr val="FFFFFF"/>
                </a:solidFill>
              </a:rPr>
              <a:t>.</a:t>
            </a:r>
            <a:endParaRPr lang="en-US" sz="700">
              <a:solidFill>
                <a:srgbClr val="FFFFFF"/>
              </a:solidFill>
            </a:endParaRPr>
          </a:p>
        </p:txBody>
      </p:sp>
    </p:spTree>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Rectangle"/>
          <p:cNvSpPr>
            <a:spLocks noGrp="1" noRot="1" noChangeAspect="1" noMove="1" noResize="1" noEditPoints="1" noAdjustHandles="1" noChangeArrowheads="1" noChangeShapeType="1" noTextEdit="1"/>
          </p:cNvSpPr>
          <p:nvPr/>
        </p:nvSpPr>
        <p:spPr>
          <a:xfrm>
            <a:off x="0" y="-8467"/>
            <a:ext cx="12191999" cy="6866467"/>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3" descr="A picture containing text, outdoor&#10;&#10;Description automatically generated"/>
          <p:cNvPicPr>
            <a:picLocks noChangeAspect="1"/>
          </p:cNvPicPr>
          <p:nvPr/>
        </p:nvPicPr>
        <p:blipFill rotWithShape="1">
          <a:blip r:embed="rId1">
            <a:alphaModFix amt="55000"/>
          </a:blip>
          <a:srcRect t="3414" b="21586"/>
          <a:stretch>
            <a:fillRect/>
          </a:stretch>
        </p:blipFill>
        <p:spPr>
          <a:xfrm>
            <a:off x="20" y="-9107"/>
            <a:ext cx="12191980" cy="6858000"/>
          </a:xfrm>
          <a:prstGeom prst="rect">
            <a:avLst/>
          </a:prstGeom>
        </p:spPr>
      </p:pic>
      <p:sp>
        <p:nvSpPr>
          <p:cNvPr id="2" name="Title 1"/>
          <p:cNvSpPr>
            <a:spLocks noGrp="1"/>
          </p:cNvSpPr>
          <p:nvPr>
            <p:ph type="title"/>
          </p:nvPr>
        </p:nvSpPr>
        <p:spPr>
          <a:xfrm>
            <a:off x="686834" y="591344"/>
            <a:ext cx="3200400" cy="2504002"/>
          </a:xfrm>
        </p:spPr>
        <p:txBody>
          <a:bodyPr vert="horz" lIns="91440" tIns="45720" rIns="91440" bIns="45720" rtlCol="0">
            <a:normAutofit/>
          </a:bodyPr>
          <a:lstStyle/>
          <a:p>
            <a:r>
              <a:rPr lang="en-US" b="1">
                <a:solidFill>
                  <a:srgbClr val="FFFFFF"/>
                </a:solidFill>
                <a:cs typeface="Calibri Light" panose="020F0302020204030204"/>
              </a:rPr>
              <a:t>Solutions</a:t>
            </a:r>
            <a:endParaRPr lang="en-US" b="1">
              <a:solidFill>
                <a:srgbClr val="FFFFFF"/>
              </a:solidFill>
            </a:endParaRPr>
          </a:p>
        </p:txBody>
      </p:sp>
      <p:sp>
        <p:nvSpPr>
          <p:cNvPr id="55" name="Arc 58"/>
          <p:cNvSpPr>
            <a:spLocks noGrp="1" noRot="1" noChangeAspect="1" noMove="1" noResize="1" noEditPoints="1" noAdjustHandles="1" noChangeArrowheads="1" noChangeShapeType="1" noTextEdit="1"/>
          </p:cNvSpPr>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Content Placeholder 13"/>
          <p:cNvSpPr>
            <a:spLocks noGrp="1"/>
          </p:cNvSpPr>
          <p:nvPr>
            <p:ph idx="1"/>
          </p:nvPr>
        </p:nvSpPr>
        <p:spPr>
          <a:xfrm>
            <a:off x="3304308" y="860285"/>
            <a:ext cx="8620991" cy="5787325"/>
          </a:xfrm>
        </p:spPr>
        <p:txBody>
          <a:bodyPr vert="horz" lIns="91440" tIns="45720" rIns="91440" bIns="45720" rtlCol="0" anchor="ctr">
            <a:noAutofit/>
          </a:bodyPr>
          <a:lstStyle/>
          <a:p>
            <a:pPr>
              <a:buNone/>
            </a:pPr>
            <a:r>
              <a:rPr lang="en-US" sz="2000">
                <a:solidFill>
                  <a:srgbClr val="FFFFFF"/>
                </a:solidFill>
                <a:ea typeface="+mn-lt"/>
                <a:cs typeface="+mn-lt"/>
              </a:rPr>
              <a:t> </a:t>
            </a:r>
            <a:r>
              <a:rPr lang="en-US" sz="2000" b="1" u="sng">
                <a:solidFill>
                  <a:srgbClr val="FFFFFF"/>
                </a:solidFill>
                <a:latin typeface="Abadi"/>
                <a:ea typeface="+mn-lt"/>
                <a:cs typeface="+mn-lt"/>
              </a:rPr>
              <a:t>Prevention:</a:t>
            </a:r>
            <a:endParaRPr lang="en-US" sz="2000">
              <a:solidFill>
                <a:srgbClr val="FFFFFF"/>
              </a:solidFill>
              <a:latin typeface="Abadi"/>
              <a:ea typeface="+mn-lt"/>
              <a:cs typeface="+mn-lt"/>
            </a:endParaRPr>
          </a:p>
          <a:p>
            <a:pPr>
              <a:buNone/>
            </a:pPr>
            <a:r>
              <a:rPr lang="en-US" sz="2000">
                <a:solidFill>
                  <a:srgbClr val="FFFFFF"/>
                </a:solidFill>
                <a:latin typeface="Abadi"/>
                <a:ea typeface="+mn-lt"/>
                <a:cs typeface="+mn-lt"/>
              </a:rPr>
              <a:t>Action within this segment is designed to impede the</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occurrence of a disaster event and/or prevent such an occurrence</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having harmful effects on communities or key installations.</a:t>
            </a:r>
            <a:endParaRPr lang="en-US" sz="2000">
              <a:solidFill>
                <a:srgbClr val="FFFFFF"/>
              </a:solidFill>
              <a:latin typeface="Abadi"/>
              <a:cs typeface="Calibri" panose="020F0502020204030204"/>
            </a:endParaRPr>
          </a:p>
          <a:p>
            <a:pPr>
              <a:buNone/>
            </a:pPr>
            <a:r>
              <a:rPr lang="en-US" sz="2000" b="1" u="sng">
                <a:solidFill>
                  <a:srgbClr val="FFFFFF"/>
                </a:solidFill>
                <a:latin typeface="Abadi"/>
                <a:ea typeface="+mn-lt"/>
                <a:cs typeface="+mn-lt"/>
              </a:rPr>
              <a:t>Mitigation: </a:t>
            </a:r>
            <a:endParaRPr lang="en-US" sz="2000" b="1" u="sng">
              <a:solidFill>
                <a:srgbClr val="FFFFFF"/>
              </a:solidFill>
              <a:latin typeface="Abadi"/>
              <a:ea typeface="+mn-lt"/>
              <a:cs typeface="+mn-lt"/>
            </a:endParaRPr>
          </a:p>
          <a:p>
            <a:pPr>
              <a:buNone/>
            </a:pPr>
            <a:r>
              <a:rPr lang="en-US" sz="2000">
                <a:solidFill>
                  <a:srgbClr val="FFFFFF"/>
                </a:solidFill>
                <a:latin typeface="Abadi"/>
                <a:ea typeface="+mn-lt"/>
                <a:cs typeface="+mn-lt"/>
              </a:rPr>
              <a:t>Action within this segment usually takes the form of</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action within this segment usually takes the form of</a:t>
            </a:r>
            <a:endParaRPr lang="en-US" sz="2000">
              <a:solidFill>
                <a:srgbClr val="FFFFFF"/>
              </a:solidFill>
              <a:latin typeface="Abadi"/>
              <a:ea typeface="+mn-lt"/>
              <a:cs typeface="+mn-lt"/>
            </a:endParaRPr>
          </a:p>
          <a:p>
            <a:pPr>
              <a:buNone/>
            </a:pPr>
            <a:r>
              <a:rPr lang="en-US" sz="2000">
                <a:solidFill>
                  <a:srgbClr val="FFFFFF"/>
                </a:solidFill>
                <a:latin typeface="Abadi"/>
                <a:ea typeface="+mn-lt"/>
                <a:cs typeface="+mn-lt"/>
              </a:rPr>
              <a:t>specific programs intended to reduce the effects of disaster on a</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nation or community. For instance, some countries regard the</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development and application of building codes (which can reduce</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damage and loss in the event of earthquakes and cyclones) as being</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in the category of mitigation.</a:t>
            </a:r>
            <a:endParaRPr lang="en-US" sz="2000">
              <a:solidFill>
                <a:srgbClr val="FFFFFF"/>
              </a:solidFill>
              <a:latin typeface="Abadi"/>
              <a:cs typeface="Calibri" panose="020F0502020204030204"/>
            </a:endParaRPr>
          </a:p>
          <a:p>
            <a:pPr>
              <a:buNone/>
            </a:pPr>
            <a:r>
              <a:rPr lang="en-US" sz="2000" b="1" u="sng">
                <a:solidFill>
                  <a:srgbClr val="FFFFFF"/>
                </a:solidFill>
                <a:latin typeface="Abadi"/>
                <a:ea typeface="+mn-lt"/>
                <a:cs typeface="+mn-lt"/>
              </a:rPr>
              <a:t>Preparedness:</a:t>
            </a:r>
            <a:endParaRPr lang="en-US" sz="2000" b="1" u="sng">
              <a:solidFill>
                <a:srgbClr val="FFFFFF"/>
              </a:solidFill>
              <a:latin typeface="Abadi"/>
              <a:ea typeface="+mn-lt"/>
              <a:cs typeface="+mn-lt"/>
            </a:endParaRPr>
          </a:p>
          <a:p>
            <a:pPr>
              <a:buNone/>
            </a:pPr>
            <a:r>
              <a:rPr lang="en-US" sz="2000">
                <a:solidFill>
                  <a:srgbClr val="FFFFFF"/>
                </a:solidFill>
                <a:latin typeface="Abadi"/>
                <a:ea typeface="+mn-lt"/>
                <a:cs typeface="+mn-lt"/>
              </a:rPr>
              <a:t>Preparedness is usually regarded as comprising measures which</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enable governments, organizations, communities and individuals</a:t>
            </a:r>
            <a:endParaRPr lang="en-US" sz="2000">
              <a:solidFill>
                <a:srgbClr val="FFFFFF"/>
              </a:solidFill>
              <a:latin typeface="Abadi"/>
              <a:cs typeface="Calibri" panose="020F0502020204030204"/>
            </a:endParaRPr>
          </a:p>
          <a:p>
            <a:pPr>
              <a:buNone/>
            </a:pPr>
            <a:r>
              <a:rPr lang="en-US" sz="2000">
                <a:solidFill>
                  <a:srgbClr val="FFFFFF"/>
                </a:solidFill>
                <a:latin typeface="Abadi"/>
                <a:ea typeface="+mn-lt"/>
                <a:cs typeface="+mn-lt"/>
              </a:rPr>
              <a:t>to respond rapidly and effectively to disaster situations.</a:t>
            </a:r>
            <a:endParaRPr lang="en-US" sz="2000">
              <a:solidFill>
                <a:srgbClr val="FFFFFF"/>
              </a:solidFill>
              <a:latin typeface="Abadi"/>
              <a:cs typeface="Calibri" panose="020F0502020204030204"/>
            </a:endParaRPr>
          </a:p>
          <a:p>
            <a:pPr>
              <a:buNone/>
            </a:pPr>
            <a:endParaRPr lang="en-US" sz="1500">
              <a:solidFill>
                <a:srgbClr val="FFFFFF"/>
              </a:solidFill>
              <a:cs typeface="Calibri" panose="020F0502020204030204"/>
            </a:endParaRPr>
          </a:p>
          <a:p>
            <a:pPr marL="0" indent="0">
              <a:buNone/>
            </a:pPr>
            <a:endParaRPr lang="en-US" sz="1500">
              <a:solidFill>
                <a:srgbClr val="FFFFFF"/>
              </a:solidFill>
              <a:cs typeface="Calibri" panose="020F0502020204030204"/>
            </a:endParaRPr>
          </a:p>
        </p:txBody>
      </p:sp>
      <p:sp>
        <p:nvSpPr>
          <p:cNvPr id="4" name="TextBox 3"/>
          <p:cNvSpPr txBox="1"/>
          <p:nvPr/>
        </p:nvSpPr>
        <p:spPr>
          <a:xfrm>
            <a:off x="9870532" y="6648838"/>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2"/>
              </a:rPr>
              <a:t>This Photo</a:t>
            </a:r>
            <a:r>
              <a:rPr lang="en-US" sz="700">
                <a:solidFill>
                  <a:srgbClr val="FFFFFF"/>
                </a:solidFill>
              </a:rPr>
              <a:t> by Unknown author is licensed under </a:t>
            </a:r>
            <a:r>
              <a:rPr lang="en-US" sz="700">
                <a:solidFill>
                  <a:srgbClr val="FFFFFF"/>
                </a:solidFill>
                <a:hlinkClick r:id="rId3"/>
              </a:rPr>
              <a:t>CC BY-SA</a:t>
            </a:r>
            <a:r>
              <a:rPr lang="en-US" sz="700">
                <a:solidFill>
                  <a:srgbClr val="FFFFFF"/>
                </a:solidFill>
              </a:rPr>
              <a:t>.</a:t>
            </a:r>
            <a:endParaRPr lang="en-US" sz="7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p:cNvPicPr>
            <a:picLocks noChangeAspect="1"/>
          </p:cNvPicPr>
          <p:nvPr/>
        </p:nvPicPr>
        <p:blipFill rotWithShape="1">
          <a:blip r:embed="rId1"/>
          <a:srcRect r="17584" b="1"/>
          <a:stretch>
            <a:fillRect/>
          </a:stretch>
        </p:blipFill>
        <p:spPr>
          <a:xfrm>
            <a:off x="4117521" y="10"/>
            <a:ext cx="8074479" cy="6857990"/>
          </a:xfrm>
          <a:prstGeom prst="rect">
            <a:avLst/>
          </a:prstGeom>
        </p:spPr>
      </p:pic>
      <p:sp>
        <p:nvSpPr>
          <p:cNvPr id="12" name="Freeform: Shape 11"/>
          <p:cNvSpPr>
            <a:spLocks noGrp="1" noRot="1" noChangeAspect="1" noMove="1" noResize="1" noEditPoints="1" noAdjustHandles="1" noChangeArrowheads="1" noChangeShapeType="1" noTextEdit="1"/>
          </p:cNvSpPr>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p:cNvSpPr>
            <a:spLocks noGrp="1" noRot="1" noChangeAspect="1" noMove="1" noResize="1" noEditPoints="1" noAdjustHandles="1" noChangeArrowheads="1" noChangeShapeType="1" noTextEdit="1"/>
          </p:cNvSpPr>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720005" y="102658"/>
            <a:ext cx="5266155" cy="1325563"/>
          </a:xfrm>
        </p:spPr>
        <p:txBody>
          <a:bodyPr>
            <a:normAutofit/>
          </a:bodyPr>
          <a:lstStyle/>
          <a:p>
            <a:r>
              <a:rPr lang="en-US">
                <a:cs typeface="Calibri Light" panose="020F0302020204030204"/>
              </a:rPr>
              <a:t>Literature survey </a:t>
            </a:r>
            <a:endParaRPr lang="en-US"/>
          </a:p>
        </p:txBody>
      </p:sp>
      <p:sp>
        <p:nvSpPr>
          <p:cNvPr id="9" name="Content Placeholder 8"/>
          <p:cNvSpPr>
            <a:spLocks noGrp="1"/>
          </p:cNvSpPr>
          <p:nvPr>
            <p:ph idx="1"/>
          </p:nvPr>
        </p:nvSpPr>
        <p:spPr>
          <a:xfrm>
            <a:off x="626872" y="1531534"/>
            <a:ext cx="10647098" cy="4797827"/>
          </a:xfrm>
        </p:spPr>
        <p:txBody>
          <a:bodyPr vert="horz" lIns="91440" tIns="45720" rIns="91440" bIns="45720" rtlCol="0" anchor="t">
            <a:normAutofit/>
          </a:bodyPr>
          <a:lstStyle/>
          <a:p>
            <a:pPr marL="0" indent="0">
              <a:buNone/>
            </a:pPr>
            <a:r>
              <a:rPr lang="en-US" sz="2000">
                <a:cs typeface="Calibri" panose="020F0502020204030204"/>
              </a:rPr>
              <a:t>1)</a:t>
            </a:r>
            <a:r>
              <a:rPr lang="en-US" sz="2000" b="1">
                <a:ea typeface="+mn-lt"/>
                <a:cs typeface="+mn-lt"/>
              </a:rPr>
              <a:t>Published in: </a:t>
            </a:r>
            <a:r>
              <a:rPr lang="en-US" sz="2000">
                <a:ea typeface="+mn-lt"/>
                <a:cs typeface="+mn-lt"/>
                <a:hlinkClick r:id="rId2"/>
              </a:rPr>
              <a:t>2015 International Conference on Circuits, Power and Computing Technologies [ICCPCT-2015]</a:t>
            </a:r>
            <a:r>
              <a:rPr lang="en-US" sz="2000" b="1">
                <a:ea typeface="+mn-lt"/>
                <a:cs typeface="+mn-lt"/>
              </a:rPr>
              <a:t> Date of Conference: </a:t>
            </a:r>
            <a:r>
              <a:rPr lang="en-US" sz="2000">
                <a:ea typeface="+mn-lt"/>
                <a:cs typeface="+mn-lt"/>
              </a:rPr>
              <a:t>19-20 March 2015 </a:t>
            </a:r>
            <a:r>
              <a:rPr lang="en-US" sz="2000" b="1">
                <a:ea typeface="+mn-lt"/>
                <a:cs typeface="+mn-lt"/>
              </a:rPr>
              <a:t>Date Added to IEEE </a:t>
            </a:r>
            <a:r>
              <a:rPr lang="en-US" sz="2000" b="1" i="1">
                <a:ea typeface="+mn-lt"/>
                <a:cs typeface="+mn-lt"/>
              </a:rPr>
              <a:t>Xplore</a:t>
            </a:r>
            <a:r>
              <a:rPr lang="en-US" sz="2000" b="1">
                <a:ea typeface="+mn-lt"/>
                <a:cs typeface="+mn-lt"/>
              </a:rPr>
              <a:t>: </a:t>
            </a:r>
            <a:r>
              <a:rPr lang="en-US" sz="2000">
                <a:ea typeface="+mn-lt"/>
                <a:cs typeface="+mn-lt"/>
              </a:rPr>
              <a:t>16 July 2015</a:t>
            </a:r>
            <a:endParaRPr lang="en-US">
              <a:cs typeface="Calibri" panose="020F0502020204030204"/>
            </a:endParaRPr>
          </a:p>
          <a:p>
            <a:pPr marL="0" indent="0">
              <a:buNone/>
            </a:pPr>
            <a:r>
              <a:rPr lang="en-US" sz="2000">
                <a:ea typeface="+mn-lt"/>
                <a:cs typeface="+mn-lt"/>
              </a:rPr>
              <a:t>Data mining offers great potential benefits for GIS ( Geographic Information System) based decision making. Spatial databases mainly store two types of data: raster data (satellite/aerial digital images) and vector data (points, lines, polygons). Need of Spatial database. To store and query data that represents objects defined in a geometric space. To handle more complex structures such as 3D objects, topological coverage's.</a:t>
            </a:r>
            <a:endParaRPr lang="en-US" sz="2000">
              <a:ea typeface="+mn-lt"/>
              <a:cs typeface="+mn-lt"/>
            </a:endParaRPr>
          </a:p>
          <a:p>
            <a:pPr marL="0" indent="0">
              <a:buNone/>
            </a:pPr>
            <a:r>
              <a:rPr lang="en-US" sz="2000">
                <a:cs typeface="Calibri" panose="020F0502020204030204"/>
              </a:rPr>
              <a:t>2)</a:t>
            </a:r>
            <a:r>
              <a:rPr lang="en-US" sz="2000">
                <a:ea typeface="+mn-lt"/>
                <a:cs typeface="+mn-lt"/>
                <a:hlinkClick r:id="rId3"/>
              </a:rPr>
              <a:t>Tun Lin Moe , </a:t>
            </a:r>
            <a:r>
              <a:rPr lang="en-US" sz="2000">
                <a:ea typeface="+mn-lt"/>
                <a:cs typeface="+mn-lt"/>
                <a:hlinkClick r:id="rId4"/>
              </a:rPr>
              <a:t>Fritz Gehbauer , </a:t>
            </a:r>
            <a:r>
              <a:rPr lang="en-US" sz="2000">
                <a:ea typeface="+mn-lt"/>
                <a:cs typeface="+mn-lt"/>
                <a:hlinkClick r:id="rId5"/>
              </a:rPr>
              <a:t>Stefan Senitz , </a:t>
            </a:r>
            <a:r>
              <a:rPr lang="en-US" sz="2000">
                <a:ea typeface="+mn-lt"/>
                <a:cs typeface="+mn-lt"/>
                <a:hlinkClick r:id="rId6"/>
              </a:rPr>
              <a:t>Marc Mueller </a:t>
            </a:r>
            <a:endParaRPr lang="en-US" sz="2000">
              <a:cs typeface="Calibri" panose="020F0502020204030204"/>
            </a:endParaRPr>
          </a:p>
          <a:p>
            <a:pPr>
              <a:buNone/>
            </a:pPr>
            <a:r>
              <a:rPr lang="en-US" sz="2000">
                <a:ea typeface="+mn-lt"/>
                <a:cs typeface="+mn-lt"/>
                <a:hlinkClick r:id="rId7"/>
              </a:rPr>
              <a:t>Disaster Prevention and Management</a:t>
            </a:r>
            <a:r>
              <a:rPr lang="en-US" sz="2000">
                <a:ea typeface="+mn-lt"/>
                <a:cs typeface="+mn-lt"/>
              </a:rPr>
              <a:t> ISSN: 0965-3562 Article publication date: 13</a:t>
            </a:r>
            <a:endParaRPr lang="en-US" sz="2000">
              <a:ea typeface="+mn-lt"/>
              <a:cs typeface="+mn-lt"/>
            </a:endParaRPr>
          </a:p>
          <a:p>
            <a:pPr>
              <a:buNone/>
            </a:pPr>
            <a:r>
              <a:rPr lang="en-US" sz="2000">
                <a:ea typeface="+mn-lt"/>
                <a:cs typeface="+mn-lt"/>
              </a:rPr>
              <a:t>November 2007</a:t>
            </a:r>
            <a:endParaRPr lang="en-US" sz="2000">
              <a:cs typeface="Calibri" panose="020F0502020204030204"/>
            </a:endParaRPr>
          </a:p>
          <a:p>
            <a:pPr>
              <a:buNone/>
            </a:pPr>
            <a:r>
              <a:rPr lang="en-US" sz="2000">
                <a:ea typeface="+mn-lt"/>
                <a:cs typeface="+mn-lt"/>
              </a:rPr>
              <a:t> With the recognition of the necessity for effectively and successfully managing natural disaster projects for saving human lives and preventing and minimizing the impacts of disasters on socio‐economic developmental progress, this paper seeks to propose a balanced scorecard (BSC) approach in order to maximize the possibilities of desired outcomes from projects.</a:t>
            </a:r>
            <a:endParaRPr lang="en-US"/>
          </a:p>
          <a:p>
            <a:pPr marL="0" indent="0">
              <a:buNone/>
            </a:pPr>
            <a:endParaRPr lang="en-US">
              <a:cs typeface="Calibri" panose="020F0502020204030204"/>
            </a:endParaRPr>
          </a:p>
        </p:txBody>
      </p:sp>
      <p:sp>
        <p:nvSpPr>
          <p:cNvPr id="5" name="TextBox 4"/>
          <p:cNvSpPr txBox="1"/>
          <p:nvPr/>
        </p:nvSpPr>
        <p:spPr>
          <a:xfrm>
            <a:off x="9737482" y="6657945"/>
            <a:ext cx="245451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8"/>
              </a:rPr>
              <a:t>This Photo</a:t>
            </a:r>
            <a:r>
              <a:rPr lang="en-US" sz="700">
                <a:solidFill>
                  <a:srgbClr val="FFFFFF"/>
                </a:solidFill>
              </a:rPr>
              <a:t> by Unknown author is licensed under </a:t>
            </a:r>
            <a:r>
              <a:rPr lang="en-US" sz="700">
                <a:solidFill>
                  <a:srgbClr val="FFFFFF"/>
                </a:solidFill>
                <a:hlinkClick r:id="rId9"/>
              </a:rPr>
              <a:t>CC BY-SA-NC</a:t>
            </a:r>
            <a:r>
              <a:rPr lang="en-US" sz="700">
                <a:solidFill>
                  <a:srgbClr val="FFFFFF"/>
                </a:solidFill>
              </a:rPr>
              <a:t>.</a:t>
            </a:r>
            <a:endParaRPr lang="en-US" sz="700">
              <a:solidFill>
                <a:srgbClr val="FFFFFF"/>
              </a:solidFill>
            </a:endParaRPr>
          </a:p>
        </p:txBody>
      </p:sp>
    </p:spTree>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p:cNvSpPr>
            <a:spLocks noGrp="1" noRot="1" noChangeAspect="1" noMove="1" noResize="1" noEditPoints="1" noAdjustHandles="1" noChangeArrowheads="1" noChangeShapeType="1" noTextEdit="1"/>
          </p:cNvSpPr>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5400">
                <a:solidFill>
                  <a:srgbClr val="FFFFFF"/>
                </a:solidFill>
              </a:rPr>
              <a:t>Experimental Investigations</a:t>
            </a:r>
            <a:endParaRPr lang="en-US" sz="5400">
              <a:solidFill>
                <a:srgbClr val="FFFFFF"/>
              </a:solidFill>
            </a:endParaRPr>
          </a:p>
        </p:txBody>
      </p:sp>
      <p:cxnSp>
        <p:nvCxnSpPr>
          <p:cNvPr id="31" name="Straight Connector 30"/>
          <p:cNvCxnSpPr>
            <a:cxnSpLocks noGrp="1" noRot="1" noChangeAspect="1" noMove="1" noResize="1" noEditPoints="1" noAdjustHandles="1" noChangeArrowheads="1" noChangeShapeType="1"/>
          </p:cNvCxnSpPr>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5" descr="Graphical user interface, text, application, email&#10;&#10;Description automatically generated"/>
          <p:cNvPicPr>
            <a:picLocks noChangeAspect="1"/>
          </p:cNvPicPr>
          <p:nvPr/>
        </p:nvPicPr>
        <p:blipFill rotWithShape="1">
          <a:blip r:embed="rId1"/>
          <a:srcRect r="3978" b="-1"/>
          <a:stretch>
            <a:fillRect/>
          </a:stretch>
        </p:blipFill>
        <p:spPr>
          <a:xfrm>
            <a:off x="331567" y="3204006"/>
            <a:ext cx="5455917" cy="2443260"/>
          </a:xfrm>
          <a:prstGeom prst="rect">
            <a:avLst/>
          </a:prstGeom>
        </p:spPr>
      </p:pic>
      <p:cxnSp>
        <p:nvCxnSpPr>
          <p:cNvPr id="33" name="Straight Connector 32"/>
          <p:cNvCxnSpPr>
            <a:cxnSpLocks noGrp="1" noRot="1" noChangeAspect="1" noMove="1" noResize="1" noEditPoints="1" noAdjustHandles="1" noChangeArrowheads="1" noChangeShapeType="1"/>
          </p:cNvCxnSpPr>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3" name="Picture 4"/>
          <p:cNvPicPr>
            <a:picLocks noChangeAspect="1"/>
          </p:cNvPicPr>
          <p:nvPr/>
        </p:nvPicPr>
        <p:blipFill rotWithShape="1">
          <a:blip r:embed="rId2"/>
          <a:srcRect r="4562" b="-1"/>
          <a:stretch>
            <a:fillRect/>
          </a:stretch>
        </p:blipFill>
        <p:spPr>
          <a:xfrm>
            <a:off x="6445073" y="3203677"/>
            <a:ext cx="5455917" cy="244391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a:spLocks noGrp="1" noRot="1" noChangeAspect="1" noMove="1" noResize="1" noEditPoints="1" noAdjustHandles="1" noChangeArrowheads="1" noChangeShapeType="1" noTextEdit="1"/>
          </p:cNvSpPr>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67290" y="1780661"/>
            <a:ext cx="3582073" cy="1463472"/>
          </a:xfrm>
        </p:spPr>
        <p:txBody>
          <a:bodyPr anchor="t">
            <a:normAutofit/>
          </a:bodyPr>
          <a:lstStyle/>
          <a:p>
            <a:r>
              <a:rPr lang="en-US" sz="4800">
                <a:solidFill>
                  <a:schemeClr val="bg1"/>
                </a:solidFill>
                <a:cs typeface="Calibri Light" panose="020F0302020204030204"/>
              </a:rPr>
              <a:t>Results</a:t>
            </a:r>
            <a:br>
              <a:rPr lang="en-US" sz="4800">
                <a:solidFill>
                  <a:schemeClr val="bg1"/>
                </a:solidFill>
                <a:cs typeface="Calibri Light" panose="020F0302020204030204"/>
              </a:rPr>
            </a:br>
            <a:endParaRPr lang="en-US" sz="4800">
              <a:solidFill>
                <a:schemeClr val="bg1"/>
              </a:solidFill>
            </a:endParaRPr>
          </a:p>
        </p:txBody>
      </p:sp>
      <p:grpSp>
        <p:nvGrpSpPr>
          <p:cNvPr id="15" name="Group 14"/>
          <p:cNvGrpSpPr>
            <a:grpSpLocks noGrp="1" noRot="1" noChangeAspect="1" noMove="1" noResize="1" noUngrp="1"/>
          </p:cNvGrpSpPr>
          <p:nvPr/>
        </p:nvGrpSpPr>
        <p:grpSpPr>
          <a:xfrm>
            <a:off x="767290" y="681628"/>
            <a:ext cx="1128382" cy="847206"/>
            <a:chOff x="668003" y="1684057"/>
            <a:chExt cx="1128382" cy="847206"/>
          </a:xfrm>
        </p:grpSpPr>
        <p:sp>
          <p:nvSpPr>
            <p:cNvPr id="16" name="Freeform 5"/>
            <p:cNvSpPr/>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lstStyle/>
            <a:p>
              <a:endParaRPr lang="en-US"/>
            </a:p>
          </p:txBody>
        </p:sp>
        <p:sp>
          <p:nvSpPr>
            <p:cNvPr id="17" name="Freeform 5"/>
            <p:cNvSpPr/>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lstStyle/>
            <a:p>
              <a:endParaRPr lang="en-US"/>
            </a:p>
          </p:txBody>
        </p:sp>
      </p:grpSp>
      <p:pic>
        <p:nvPicPr>
          <p:cNvPr id="4" name="Picture 4" descr="Graphical user interface, application, PowerPoint&#10;&#10;Description automatically generated"/>
          <p:cNvPicPr>
            <a:picLocks noChangeAspect="1"/>
          </p:cNvPicPr>
          <p:nvPr/>
        </p:nvPicPr>
        <p:blipFill>
          <a:blip r:embed="rId1"/>
          <a:stretch>
            <a:fillRect/>
          </a:stretch>
        </p:blipFill>
        <p:spPr>
          <a:xfrm>
            <a:off x="5116652" y="1279974"/>
            <a:ext cx="6642532" cy="371981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p:cNvPicPr>
            <a:picLocks noChangeAspect="1"/>
          </p:cNvPicPr>
          <p:nvPr/>
        </p:nvPicPr>
        <p:blipFill>
          <a:blip r:embed="rId1"/>
          <a:stretch>
            <a:fillRect/>
          </a:stretch>
        </p:blipFill>
        <p:spPr>
          <a:xfrm>
            <a:off x="643467" y="663000"/>
            <a:ext cx="5291665" cy="3241145"/>
          </a:xfrm>
          <a:prstGeom prst="rect">
            <a:avLst/>
          </a:prstGeom>
        </p:spPr>
      </p:pic>
      <p:pic>
        <p:nvPicPr>
          <p:cNvPr id="4" name="Picture 4"/>
          <p:cNvPicPr>
            <a:picLocks noGrp="1" noChangeAspect="1"/>
          </p:cNvPicPr>
          <p:nvPr>
            <p:ph idx="1"/>
          </p:nvPr>
        </p:nvPicPr>
        <p:blipFill>
          <a:blip r:embed="rId2"/>
          <a:stretch>
            <a:fillRect/>
          </a:stretch>
        </p:blipFill>
        <p:spPr>
          <a:xfrm>
            <a:off x="6256866" y="762219"/>
            <a:ext cx="5291665" cy="3042707"/>
          </a:xfrm>
          <a:prstGeom prst="rect">
            <a:avLst/>
          </a:prstGeom>
        </p:spPr>
      </p:pic>
      <p:sp>
        <p:nvSpPr>
          <p:cNvPr id="12" name="Rectangle 11"/>
          <p:cNvSpPr>
            <a:spLocks noGrp="1" noRot="1" noChangeAspect="1" noMove="1" noResize="1" noEditPoints="1" noAdjustHandles="1" noChangeArrowheads="1" noChangeShapeType="1" noTextEdit="1"/>
          </p:cNvSpPr>
          <p:nvPr/>
        </p:nvSpPr>
        <p:spPr>
          <a:xfrm>
            <a:off x="1" y="4233674"/>
            <a:ext cx="12192000" cy="26243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965200" y="4428318"/>
            <a:ext cx="9068806" cy="1251665"/>
          </a:xfrm>
        </p:spPr>
        <p:txBody>
          <a:bodyPr vert="horz" lIns="91440" tIns="45720" rIns="91440" bIns="45720" rtlCol="0" anchor="b">
            <a:normAutofit/>
          </a:bodyPr>
          <a:lstStyle/>
          <a:p>
            <a:r>
              <a:rPr lang="en-US" sz="6000">
                <a:solidFill>
                  <a:schemeClr val="bg1"/>
                </a:solidFill>
                <a:cs typeface="Calibri Light" panose="020F0302020204030204"/>
              </a:rPr>
              <a:t>Image and video input</a:t>
            </a:r>
            <a:endParaRPr lang="en-US" sz="6000">
              <a:solidFill>
                <a:schemeClr val="bg1"/>
              </a:solidFill>
            </a:endParaRPr>
          </a:p>
        </p:txBody>
      </p:sp>
      <p:grpSp>
        <p:nvGrpSpPr>
          <p:cNvPr id="14" name="Group 13"/>
          <p:cNvGrpSpPr>
            <a:grpSpLocks noGrp="1" noRot="1" noChangeAspect="1" noMove="1" noResize="1" noUngrp="1"/>
          </p:cNvGrpSpPr>
          <p:nvPr/>
        </p:nvGrpSpPr>
        <p:grpSpPr>
          <a:xfrm>
            <a:off x="10208171" y="4821439"/>
            <a:ext cx="1128382" cy="847206"/>
            <a:chOff x="8183879" y="1000124"/>
            <a:chExt cx="1562267" cy="1172973"/>
          </a:xfrm>
        </p:grpSpPr>
        <p:sp>
          <p:nvSpPr>
            <p:cNvPr id="15" name="Freeform 5"/>
            <p:cNvSpPr/>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lstStyle/>
            <a:p>
              <a:endParaRPr lang="en-US"/>
            </a:p>
          </p:txBody>
        </p:sp>
        <p:sp>
          <p:nvSpPr>
            <p:cNvPr id="16" name="Freeform 5"/>
            <p:cNvSpPr/>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lstStyle/>
            <a:p>
              <a:endParaRPr lang="en-US"/>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Diagram&#10;&#10;Description automatically generated"/>
          <p:cNvPicPr>
            <a:picLocks noChangeAspect="1"/>
          </p:cNvPicPr>
          <p:nvPr/>
        </p:nvPicPr>
        <p:blipFill>
          <a:blip r:embed="rId1"/>
          <a:stretch>
            <a:fillRect/>
          </a:stretch>
        </p:blipFill>
        <p:spPr>
          <a:xfrm>
            <a:off x="643467" y="729147"/>
            <a:ext cx="5291665" cy="3108852"/>
          </a:xfrm>
          <a:prstGeom prst="rect">
            <a:avLst/>
          </a:prstGeom>
        </p:spPr>
      </p:pic>
      <p:pic>
        <p:nvPicPr>
          <p:cNvPr id="4" name="Picture 4"/>
          <p:cNvPicPr>
            <a:picLocks noGrp="1" noChangeAspect="1"/>
          </p:cNvPicPr>
          <p:nvPr>
            <p:ph idx="1"/>
          </p:nvPr>
        </p:nvPicPr>
        <p:blipFill>
          <a:blip r:embed="rId2"/>
          <a:stretch>
            <a:fillRect/>
          </a:stretch>
        </p:blipFill>
        <p:spPr>
          <a:xfrm>
            <a:off x="6256866" y="729147"/>
            <a:ext cx="5291665" cy="3108852"/>
          </a:xfrm>
          <a:prstGeom prst="rect">
            <a:avLst/>
          </a:prstGeom>
        </p:spPr>
      </p:pic>
      <p:sp>
        <p:nvSpPr>
          <p:cNvPr id="12" name="Rectangle 11"/>
          <p:cNvSpPr>
            <a:spLocks noGrp="1" noRot="1" noChangeAspect="1" noMove="1" noResize="1" noEditPoints="1" noAdjustHandles="1" noChangeArrowheads="1" noChangeShapeType="1" noTextEdit="1"/>
          </p:cNvSpPr>
          <p:nvPr/>
        </p:nvSpPr>
        <p:spPr>
          <a:xfrm>
            <a:off x="1" y="4233674"/>
            <a:ext cx="12192000" cy="26243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965200" y="4428318"/>
            <a:ext cx="8508512" cy="1274076"/>
          </a:xfrm>
        </p:spPr>
        <p:txBody>
          <a:bodyPr vert="horz" lIns="91440" tIns="45720" rIns="91440" bIns="45720" rtlCol="0" anchor="b">
            <a:normAutofit/>
          </a:bodyPr>
          <a:lstStyle/>
          <a:p>
            <a:r>
              <a:rPr lang="en-US" sz="6000">
                <a:solidFill>
                  <a:schemeClr val="bg1"/>
                </a:solidFill>
              </a:rPr>
              <a:t>Outputs</a:t>
            </a:r>
            <a:endParaRPr lang="en-US" sz="6000">
              <a:solidFill>
                <a:schemeClr val="bg1"/>
              </a:solidFill>
            </a:endParaRPr>
          </a:p>
        </p:txBody>
      </p:sp>
      <p:grpSp>
        <p:nvGrpSpPr>
          <p:cNvPr id="14" name="Group 13"/>
          <p:cNvGrpSpPr>
            <a:grpSpLocks noGrp="1" noRot="1" noChangeAspect="1" noMove="1" noResize="1" noUngrp="1"/>
          </p:cNvGrpSpPr>
          <p:nvPr/>
        </p:nvGrpSpPr>
        <p:grpSpPr>
          <a:xfrm>
            <a:off x="10208171" y="4821439"/>
            <a:ext cx="1128382" cy="847206"/>
            <a:chOff x="8183879" y="1000124"/>
            <a:chExt cx="1562267" cy="1172973"/>
          </a:xfrm>
        </p:grpSpPr>
        <p:sp>
          <p:nvSpPr>
            <p:cNvPr id="15" name="Freeform 5"/>
            <p:cNvSpPr/>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lstStyle/>
            <a:p>
              <a:endParaRPr lang="en-US"/>
            </a:p>
          </p:txBody>
        </p:sp>
        <p:sp>
          <p:nvSpPr>
            <p:cNvPr id="16" name="Freeform 5"/>
            <p:cNvSpPr/>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lstStyle/>
            <a:p>
              <a:endParaRPr lang="en-US"/>
            </a:p>
          </p:txBody>
        </p:sp>
      </p:gr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5967</Words>
  <Application>WPS Presentation</Application>
  <PresentationFormat>Widescreen</PresentationFormat>
  <Paragraphs>135</Paragraphs>
  <Slides>14</Slides>
  <Notes>0</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14</vt:i4>
      </vt:variant>
    </vt:vector>
  </HeadingPairs>
  <TitlesOfParts>
    <vt:vector size="34" baseType="lpstr">
      <vt:lpstr>Arial</vt:lpstr>
      <vt:lpstr>SimSun</vt:lpstr>
      <vt:lpstr>Wingdings</vt:lpstr>
      <vt:lpstr>Calibri Light</vt:lpstr>
      <vt:lpstr>Calibri</vt:lpstr>
      <vt:lpstr>Abadi</vt:lpstr>
      <vt:lpstr>Liberation Mono</vt:lpstr>
      <vt:lpstr>Microsoft YaHei</vt:lpstr>
      <vt:lpstr>Arial Unicode MS</vt:lpstr>
      <vt:lpstr>Calibri</vt:lpstr>
      <vt:lpstr>Calibri Light</vt:lpstr>
      <vt:lpstr>Microsoft JhengHei Light</vt:lpstr>
      <vt:lpstr>Microsoft JhengHei</vt:lpstr>
      <vt:lpstr>Malgun Gothic</vt:lpstr>
      <vt:lpstr>Microsoft YaHei Light</vt:lpstr>
      <vt:lpstr>Microsoft YaHei UI</vt:lpstr>
      <vt:lpstr>Microsoft JhengHei UI</vt:lpstr>
      <vt:lpstr>Malgun Gothic Semilight</vt:lpstr>
      <vt:lpstr>Microsoft YaHei UI Light</vt:lpstr>
      <vt:lpstr>office theme</vt:lpstr>
      <vt:lpstr>AI-Based Natural Disaster Intensity Analysis </vt:lpstr>
      <vt:lpstr>INTRODUCTION</vt:lpstr>
      <vt:lpstr>Problem Statement</vt:lpstr>
      <vt:lpstr>Solutions</vt:lpstr>
      <vt:lpstr>Literature survey </vt:lpstr>
      <vt:lpstr>Experimental Investigations</vt:lpstr>
      <vt:lpstr>Results </vt:lpstr>
      <vt:lpstr>Image and video input</vt:lpstr>
      <vt:lpstr>Outputs</vt:lpstr>
      <vt:lpstr>Hardware and Software Specification's</vt:lpstr>
      <vt:lpstr>FlowChart</vt:lpstr>
      <vt:lpstr>Conclusion</vt:lpstr>
      <vt:lpstr>Future Scope</vt:lpstr>
      <vt:lpstr>Bibliography</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KOUSHIK</cp:lastModifiedBy>
  <cp:revision>3</cp:revision>
  <dcterms:created xsi:type="dcterms:W3CDTF">2021-07-30T13:18:00Z</dcterms:created>
  <dcterms:modified xsi:type="dcterms:W3CDTF">2021-07-31T16:39:28Z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0x010100B24E44FCDCD553458FCB3E66F162BBB8</vt:lpwstr>
  </property>
  <property fmtid="{D5CDD505-2E9C-101B-9397-08002B2CF9AE}" pid="3" name="KSOProductBuildVer">
    <vt:lpwstr>1033-11.2.0.10094</vt:lpwstr>
  </property>
</Properties>
</file>

<file path=docProps/thumbnail.jpeg>
</file>